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2" r:id="rId16"/>
    <p:sldId id="273" r:id="rId17"/>
    <p:sldId id="274" r:id="rId18"/>
    <p:sldId id="275" r:id="rId19"/>
    <p:sldId id="323" r:id="rId20"/>
    <p:sldId id="330" r:id="rId21"/>
    <p:sldId id="328" r:id="rId22"/>
    <p:sldId id="284" r:id="rId23"/>
    <p:sldId id="285" r:id="rId24"/>
    <p:sldId id="286" r:id="rId25"/>
    <p:sldId id="288" r:id="rId26"/>
    <p:sldId id="290" r:id="rId27"/>
    <p:sldId id="293" r:id="rId28"/>
    <p:sldId id="294" r:id="rId29"/>
    <p:sldId id="299" r:id="rId30"/>
    <p:sldId id="300" r:id="rId31"/>
    <p:sldId id="302" r:id="rId32"/>
    <p:sldId id="305" r:id="rId33"/>
    <p:sldId id="306" r:id="rId34"/>
    <p:sldId id="309" r:id="rId35"/>
    <p:sldId id="310" r:id="rId36"/>
    <p:sldId id="320" r:id="rId37"/>
    <p:sldId id="329" r:id="rId38"/>
    <p:sldId id="321" r:id="rId3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 name="Shape 3"/>
          <p:cNvSpPr txBox="1">
            <a:spLocks noGrp="1"/>
          </p:cNvSpPr>
          <p:nvPr>
            <p:ph type="body" idx="1"/>
          </p:nvPr>
        </p:nvSpPr>
        <p:spPr>
          <a:xfrm>
            <a:off x="914400" y="4343400"/>
            <a:ext cx="5029199" cy="41148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atin typeface="Calibri"/>
                <a:ea typeface="Calibri"/>
                <a:cs typeface="Calibri"/>
                <a:sym typeface="Calibri"/>
              </a:defRPr>
            </a:lvl1pPr>
            <a:lvl2pPr marL="0" marR="0" indent="228600" algn="l" rtl="0">
              <a:spcBef>
                <a:spcPts val="0"/>
              </a:spcBef>
              <a:defRPr sz="1200" b="0" i="0" u="none" strike="noStrike" cap="none" baseline="0">
                <a:latin typeface="Calibri"/>
                <a:ea typeface="Calibri"/>
                <a:cs typeface="Calibri"/>
                <a:sym typeface="Calibri"/>
              </a:defRPr>
            </a:lvl2pPr>
            <a:lvl3pPr marL="0" marR="0" indent="457200" algn="l" rtl="0">
              <a:spcBef>
                <a:spcPts val="0"/>
              </a:spcBef>
              <a:defRPr sz="1200" b="0" i="0" u="none" strike="noStrike" cap="none" baseline="0">
                <a:latin typeface="Calibri"/>
                <a:ea typeface="Calibri"/>
                <a:cs typeface="Calibri"/>
                <a:sym typeface="Calibri"/>
              </a:defRPr>
            </a:lvl3pPr>
            <a:lvl4pPr marL="0" marR="0" indent="685800" algn="l" rtl="0">
              <a:spcBef>
                <a:spcPts val="0"/>
              </a:spcBef>
              <a:defRPr sz="1200" b="0" i="0" u="none" strike="noStrike" cap="none" baseline="0">
                <a:latin typeface="Calibri"/>
                <a:ea typeface="Calibri"/>
                <a:cs typeface="Calibri"/>
                <a:sym typeface="Calibri"/>
              </a:defRPr>
            </a:lvl4pPr>
            <a:lvl5pPr marL="0" marR="0" indent="914400" algn="l" rtl="0">
              <a:spcBef>
                <a:spcPts val="0"/>
              </a:spcBef>
              <a:defRPr sz="1200" b="0" i="0" u="none" strike="noStrike" cap="none" baseline="0">
                <a:latin typeface="Calibri"/>
                <a:ea typeface="Calibri"/>
                <a:cs typeface="Calibri"/>
                <a:sym typeface="Calibri"/>
              </a:defRPr>
            </a:lvl5pPr>
            <a:lvl6pPr marL="0" marR="0" indent="1143000" algn="l" rtl="0">
              <a:spcBef>
                <a:spcPts val="0"/>
              </a:spcBef>
              <a:defRPr sz="1200" b="0" i="0" u="none" strike="noStrike" cap="none" baseline="0">
                <a:latin typeface="Calibri"/>
                <a:ea typeface="Calibri"/>
                <a:cs typeface="Calibri"/>
                <a:sym typeface="Calibri"/>
              </a:defRPr>
            </a:lvl6pPr>
            <a:lvl7pPr marL="0" marR="0" indent="1371600" algn="l" rtl="0">
              <a:spcBef>
                <a:spcPts val="0"/>
              </a:spcBef>
              <a:defRPr sz="1200" b="0" i="0" u="none" strike="noStrike" cap="none" baseline="0">
                <a:latin typeface="Calibri"/>
                <a:ea typeface="Calibri"/>
                <a:cs typeface="Calibri"/>
                <a:sym typeface="Calibri"/>
              </a:defRPr>
            </a:lvl7pPr>
            <a:lvl8pPr marL="0" marR="0" indent="1600200" algn="l" rtl="0">
              <a:spcBef>
                <a:spcPts val="0"/>
              </a:spcBef>
              <a:defRPr sz="1200" b="0" i="0" u="none" strike="noStrike" cap="none" baseline="0">
                <a:latin typeface="Calibri"/>
                <a:ea typeface="Calibri"/>
                <a:cs typeface="Calibri"/>
                <a:sym typeface="Calibri"/>
              </a:defRPr>
            </a:lvl8pPr>
            <a:lvl9pPr marL="0" marR="0" indent="1828800" algn="l" rtl="0">
              <a:spcBef>
                <a:spcPts val="0"/>
              </a:spcBef>
              <a:defRPr sz="1200" b="0" i="0" u="none" strike="noStrike" cap="none" baseline="0">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35" name="Shape 1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59" name="Shape 1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25" name="Shape 2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52" name="Shape 2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66" name="Shape 2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87" name="Shape 2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Shape 293"/>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294" name="Shape 2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27" name="Shape 3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Shape 33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33" name="Shape 3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45" name="Shape 3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Shape 36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63" name="Shape 3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69" name="Shape 3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87" name="Shape 3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393" name="Shape 3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Shape 45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453" name="Shape 4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Shape 45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453" name="Shape 4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Shape 458"/>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459" name="Shape 4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914400" y="4343400"/>
            <a:ext cx="5029199" cy="4114800"/>
          </a:xfrm>
          <a:prstGeom prst="rect">
            <a:avLst/>
          </a:prstGeom>
        </p:spPr>
        <p:txBody>
          <a:bodyPr lIns="91425" tIns="91425" rIns="91425" bIns="91425" anchor="t" anchorCtr="0">
            <a:noAutofit/>
          </a:bodyPr>
          <a:lstStyle/>
          <a:p>
            <a:pPr>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10" name="Shape 10"/>
          <p:cNvSpPr txBox="1">
            <a:spLocks noGrp="1"/>
          </p:cNvSpPr>
          <p:nvPr>
            <p:ph type="body" idx="1"/>
          </p:nvPr>
        </p:nvSpPr>
        <p:spPr>
          <a:xfrm>
            <a:off x="1371600" y="3886200"/>
            <a:ext cx="6400799" cy="1752600"/>
          </a:xfrm>
          <a:prstGeom prst="rect">
            <a:avLst/>
          </a:prstGeom>
          <a:noFill/>
          <a:ln>
            <a:noFill/>
          </a:ln>
        </p:spPr>
        <p:txBody>
          <a:bodyPr lIns="91425" tIns="91425" rIns="91425" bIns="91425" anchor="t" anchorCtr="0"/>
          <a:lstStyle>
            <a:lvl1pPr marL="0" indent="0" algn="ctr" rtl="0">
              <a:spcBef>
                <a:spcPts val="0"/>
              </a:spcBef>
              <a:buClr>
                <a:srgbClr val="888888"/>
              </a:buClr>
              <a:buFont typeface="Calibri"/>
              <a:buNone/>
              <a:defRPr>
                <a:solidFill>
                  <a:srgbClr val="888888"/>
                </a:solidFill>
              </a:defRPr>
            </a:lvl1pPr>
            <a:lvl2pPr marL="0" indent="457200" algn="ctr" rtl="0">
              <a:spcBef>
                <a:spcPts val="0"/>
              </a:spcBef>
              <a:buClr>
                <a:srgbClr val="888888"/>
              </a:buClr>
              <a:buFont typeface="Calibri"/>
              <a:buNone/>
              <a:defRPr>
                <a:solidFill>
                  <a:srgbClr val="888888"/>
                </a:solidFill>
              </a:defRPr>
            </a:lvl2pPr>
            <a:lvl3pPr marL="0" indent="914400" algn="ctr" rtl="0">
              <a:spcBef>
                <a:spcPts val="0"/>
              </a:spcBef>
              <a:buClr>
                <a:srgbClr val="888888"/>
              </a:buClr>
              <a:buFont typeface="Calibri"/>
              <a:buNone/>
              <a:defRPr>
                <a:solidFill>
                  <a:srgbClr val="888888"/>
                </a:solidFill>
              </a:defRPr>
            </a:lvl3pPr>
            <a:lvl4pPr marL="0" indent="1371600" algn="ctr" rtl="0">
              <a:spcBef>
                <a:spcPts val="0"/>
              </a:spcBef>
              <a:buClr>
                <a:srgbClr val="888888"/>
              </a:buClr>
              <a:buFont typeface="Calibri"/>
              <a:buNone/>
              <a:defRPr>
                <a:solidFill>
                  <a:srgbClr val="888888"/>
                </a:solidFill>
              </a:defRPr>
            </a:lvl4pPr>
            <a:lvl5pPr marL="0" indent="1828800" algn="ctr" rtl="0">
              <a:spcBef>
                <a:spcPts val="0"/>
              </a:spcBef>
              <a:buClr>
                <a:srgbClr val="888888"/>
              </a:buClr>
              <a:buFont typeface="Calibri"/>
              <a:buNone/>
              <a:defRPr>
                <a:solidFill>
                  <a:srgbClr val="888888"/>
                </a:solidFill>
              </a:defRPr>
            </a:lvl5pPr>
            <a:lvl6pPr rtl="0">
              <a:spcBef>
                <a:spcPts val="0"/>
              </a:spcBef>
              <a:defRPr sz="3200" b="0" i="0" u="none" strike="noStrike" cap="none" baseline="0">
                <a:solidFill>
                  <a:srgbClr val="000000"/>
                </a:solidFill>
                <a:latin typeface="Calibri"/>
                <a:ea typeface="Calibri"/>
                <a:cs typeface="Calibri"/>
                <a:sym typeface="Calibri"/>
              </a:defRPr>
            </a:lvl6pPr>
            <a:lvl7pPr rtl="0">
              <a:spcBef>
                <a:spcPts val="0"/>
              </a:spcBef>
              <a:defRPr sz="3200" b="0" i="0" u="none" strike="noStrike" cap="none" baseline="0">
                <a:solidFill>
                  <a:srgbClr val="000000"/>
                </a:solidFill>
                <a:latin typeface="Calibri"/>
                <a:ea typeface="Calibri"/>
                <a:cs typeface="Calibri"/>
                <a:sym typeface="Calibri"/>
              </a:defRPr>
            </a:lvl7pPr>
            <a:lvl8pPr rtl="0">
              <a:spcBef>
                <a:spcPts val="0"/>
              </a:spcBef>
              <a:defRPr sz="3200" b="0" i="0" u="none" strike="noStrike" cap="none" baseline="0">
                <a:solidFill>
                  <a:srgbClr val="000000"/>
                </a:solidFill>
                <a:latin typeface="Calibri"/>
                <a:ea typeface="Calibri"/>
                <a:cs typeface="Calibri"/>
                <a:sym typeface="Calibri"/>
              </a:defRPr>
            </a:lvl8pPr>
            <a:lvl9pPr rtl="0">
              <a:spcBef>
                <a:spcPts val="0"/>
              </a:spcBef>
              <a:defRPr sz="3200" b="0" i="0" u="none" strike="noStrike" cap="none" baseline="0">
                <a:solidFill>
                  <a:srgbClr val="000000"/>
                </a:solidFill>
                <a:latin typeface="Calibri"/>
                <a:ea typeface="Calibri"/>
                <a:cs typeface="Calibri"/>
                <a:sym typeface="Calibri"/>
              </a:defRPr>
            </a:lvl9pPr>
          </a:lstStyle>
          <a:p>
            <a:endParaRPr/>
          </a:p>
        </p:txBody>
      </p:sp>
      <p:sp>
        <p:nvSpPr>
          <p:cNvPr id="11" name="Shape 11"/>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olo e testo verticale">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1"/>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46" name="Shape 4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47" name="Shape 47"/>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olo e testo verticale">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629400" y="274637"/>
            <a:ext cx="2057400" cy="5851526"/>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50" name="Shape 50"/>
          <p:cNvSpPr txBox="1">
            <a:spLocks noGrp="1"/>
          </p:cNvSpPr>
          <p:nvPr>
            <p:ph type="body" idx="1"/>
          </p:nvPr>
        </p:nvSpPr>
        <p:spPr>
          <a:xfrm>
            <a:off x="457200" y="274637"/>
            <a:ext cx="6019799" cy="5851526"/>
          </a:xfrm>
          <a:prstGeom prst="rect">
            <a:avLst/>
          </a:prstGeom>
          <a:noFill/>
          <a:ln>
            <a:noFill/>
          </a:ln>
        </p:spPr>
        <p:txBody>
          <a:bodyPr lIns="91425" tIns="91425" rIns="91425" bIns="91425" anchor="t"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74637"/>
            <a:ext cx="8229600" cy="1143001"/>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14" name="Shape 14"/>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Intestazione sezione">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none"/>
            </a:lvl1pPr>
            <a:lvl2pPr rtl="0">
              <a:spcBef>
                <a:spcPts val="0"/>
              </a:spcBef>
              <a:defRPr sz="4400" b="0" i="0" u="none" strike="noStrike" cap="none" baseline="0">
                <a:solidFill>
                  <a:srgbClr val="000000"/>
                </a:solidFill>
                <a:latin typeface="Calibri"/>
                <a:ea typeface="Calibri"/>
                <a:cs typeface="Calibri"/>
                <a:sym typeface="Calibri"/>
              </a:defRPr>
            </a:lvl2pPr>
            <a:lvl3pPr rtl="0">
              <a:spcBef>
                <a:spcPts val="0"/>
              </a:spcBef>
              <a:defRPr sz="4400" b="0" i="0" u="none" strike="noStrike" cap="none" baseline="0">
                <a:solidFill>
                  <a:srgbClr val="000000"/>
                </a:solidFill>
                <a:latin typeface="Calibri"/>
                <a:ea typeface="Calibri"/>
                <a:cs typeface="Calibri"/>
                <a:sym typeface="Calibri"/>
              </a:defRPr>
            </a:lvl3pPr>
            <a:lvl4pPr rtl="0">
              <a:spcBef>
                <a:spcPts val="0"/>
              </a:spcBef>
              <a:defRPr sz="4400" b="0" i="0" u="none" strike="noStrike" cap="none" baseline="0">
                <a:solidFill>
                  <a:srgbClr val="000000"/>
                </a:solidFill>
                <a:latin typeface="Calibri"/>
                <a:ea typeface="Calibri"/>
                <a:cs typeface="Calibri"/>
                <a:sym typeface="Calibri"/>
              </a:defRPr>
            </a:lvl4pPr>
            <a:lvl5pPr rtl="0">
              <a:spcBef>
                <a:spcPts val="0"/>
              </a:spcBef>
              <a:defRPr sz="4400" b="0" i="0" u="none" strike="noStrike" cap="none" baseline="0">
                <a:solidFill>
                  <a:srgbClr val="000000"/>
                </a:solidFill>
                <a:latin typeface="Calibri"/>
                <a:ea typeface="Calibri"/>
                <a:cs typeface="Calibri"/>
                <a:sym typeface="Calibri"/>
              </a:defRPr>
            </a:lvl5pPr>
            <a:lvl6pPr rtl="0">
              <a:spcBef>
                <a:spcPts val="0"/>
              </a:spcBef>
              <a:defRPr sz="4400" b="0" i="0" u="none" strike="noStrike" cap="none" baseline="0">
                <a:solidFill>
                  <a:srgbClr val="000000"/>
                </a:solidFill>
                <a:latin typeface="Calibri"/>
                <a:ea typeface="Calibri"/>
                <a:cs typeface="Calibri"/>
                <a:sym typeface="Calibri"/>
              </a:defRPr>
            </a:lvl6pPr>
            <a:lvl7pPr rtl="0">
              <a:spcBef>
                <a:spcPts val="0"/>
              </a:spcBef>
              <a:defRPr sz="4400" b="0" i="0" u="none" strike="noStrike" cap="none" baseline="0">
                <a:solidFill>
                  <a:srgbClr val="000000"/>
                </a:solidFill>
                <a:latin typeface="Calibri"/>
                <a:ea typeface="Calibri"/>
                <a:cs typeface="Calibri"/>
                <a:sym typeface="Calibri"/>
              </a:defRPr>
            </a:lvl7pPr>
            <a:lvl8pPr rtl="0">
              <a:spcBef>
                <a:spcPts val="0"/>
              </a:spcBef>
              <a:defRPr sz="4400" b="0" i="0" u="none" strike="noStrike" cap="none" baseline="0">
                <a:solidFill>
                  <a:srgbClr val="000000"/>
                </a:solidFill>
                <a:latin typeface="Calibri"/>
                <a:ea typeface="Calibri"/>
                <a:cs typeface="Calibri"/>
                <a:sym typeface="Calibri"/>
              </a:defRPr>
            </a:lvl8pPr>
            <a:lvl9pPr rtl="0">
              <a:spcBef>
                <a:spcPts val="0"/>
              </a:spcBef>
              <a:defRPr sz="4400" b="0" i="0" u="none" strike="noStrike" cap="none" baseline="0">
                <a:solidFill>
                  <a:srgbClr val="000000"/>
                </a:solidFill>
                <a:latin typeface="Calibri"/>
                <a:ea typeface="Calibri"/>
                <a:cs typeface="Calibri"/>
                <a:sym typeface="Calibri"/>
              </a:defRPr>
            </a:lvl9pPr>
          </a:lstStyle>
          <a:p>
            <a:endParaRPr/>
          </a:p>
        </p:txBody>
      </p:sp>
      <p:sp>
        <p:nvSpPr>
          <p:cNvPr id="18" name="Shape 1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400"/>
              </a:spcBef>
              <a:buClr>
                <a:srgbClr val="888888"/>
              </a:buClr>
              <a:buFont typeface="Calibri"/>
              <a:buNone/>
              <a:defRPr sz="2000">
                <a:solidFill>
                  <a:srgbClr val="888888"/>
                </a:solidFill>
              </a:defRPr>
            </a:lvl1pPr>
            <a:lvl2pPr marL="0" indent="457200" rtl="0">
              <a:spcBef>
                <a:spcPts val="400"/>
              </a:spcBef>
              <a:buClr>
                <a:srgbClr val="888888"/>
              </a:buClr>
              <a:buFont typeface="Calibri"/>
              <a:buNone/>
              <a:defRPr sz="2000">
                <a:solidFill>
                  <a:srgbClr val="888888"/>
                </a:solidFill>
              </a:defRPr>
            </a:lvl2pPr>
            <a:lvl3pPr marL="0" indent="914400" rtl="0">
              <a:spcBef>
                <a:spcPts val="400"/>
              </a:spcBef>
              <a:buClr>
                <a:srgbClr val="888888"/>
              </a:buClr>
              <a:buFont typeface="Calibri"/>
              <a:buNone/>
              <a:defRPr sz="2000">
                <a:solidFill>
                  <a:srgbClr val="888888"/>
                </a:solidFill>
              </a:defRPr>
            </a:lvl3pPr>
            <a:lvl4pPr marL="0" indent="1371600" rtl="0">
              <a:spcBef>
                <a:spcPts val="400"/>
              </a:spcBef>
              <a:buClr>
                <a:srgbClr val="888888"/>
              </a:buClr>
              <a:buFont typeface="Calibri"/>
              <a:buNone/>
              <a:defRPr sz="2000">
                <a:solidFill>
                  <a:srgbClr val="888888"/>
                </a:solidFill>
              </a:defRPr>
            </a:lvl4pPr>
            <a:lvl5pPr marL="0" indent="1828800" rtl="0">
              <a:spcBef>
                <a:spcPts val="400"/>
              </a:spcBef>
              <a:buClr>
                <a:srgbClr val="888888"/>
              </a:buClr>
              <a:buFont typeface="Calibri"/>
              <a:buNone/>
              <a:defRPr sz="2000">
                <a:solidFill>
                  <a:srgbClr val="888888"/>
                </a:solidFill>
              </a:defRPr>
            </a:lvl5pPr>
            <a:lvl6pPr rtl="0">
              <a:spcBef>
                <a:spcPts val="0"/>
              </a:spcBef>
              <a:defRPr sz="3200" b="0" i="0" u="none" strike="noStrike" cap="none" baseline="0">
                <a:solidFill>
                  <a:srgbClr val="000000"/>
                </a:solidFill>
                <a:latin typeface="Calibri"/>
                <a:ea typeface="Calibri"/>
                <a:cs typeface="Calibri"/>
                <a:sym typeface="Calibri"/>
              </a:defRPr>
            </a:lvl6pPr>
            <a:lvl7pPr rtl="0">
              <a:spcBef>
                <a:spcPts val="0"/>
              </a:spcBef>
              <a:defRPr sz="3200" b="0" i="0" u="none" strike="noStrike" cap="none" baseline="0">
                <a:solidFill>
                  <a:srgbClr val="000000"/>
                </a:solidFill>
                <a:latin typeface="Calibri"/>
                <a:ea typeface="Calibri"/>
                <a:cs typeface="Calibri"/>
                <a:sym typeface="Calibri"/>
              </a:defRPr>
            </a:lvl7pPr>
            <a:lvl8pPr rtl="0">
              <a:spcBef>
                <a:spcPts val="0"/>
              </a:spcBef>
              <a:defRPr sz="3200" b="0" i="0" u="none" strike="noStrike" cap="none" baseline="0">
                <a:solidFill>
                  <a:srgbClr val="000000"/>
                </a:solidFill>
                <a:latin typeface="Calibri"/>
                <a:ea typeface="Calibri"/>
                <a:cs typeface="Calibri"/>
                <a:sym typeface="Calibri"/>
              </a:defRPr>
            </a:lvl8pPr>
            <a:lvl9pPr rtl="0">
              <a:spcBef>
                <a:spcPts val="0"/>
              </a:spcBef>
              <a:defRPr sz="3200" b="0" i="0" u="none" strike="noStrike" cap="none" baseline="0">
                <a:solidFill>
                  <a:srgbClr val="000000"/>
                </a:solidFill>
                <a:latin typeface="Calibri"/>
                <a:ea typeface="Calibri"/>
                <a:cs typeface="Calibri"/>
                <a:sym typeface="Calibri"/>
              </a:defRPr>
            </a:lvl9pPr>
          </a:lstStyle>
          <a:p>
            <a:endParaRPr/>
          </a:p>
        </p:txBody>
      </p:sp>
      <p:sp>
        <p:nvSpPr>
          <p:cNvPr id="19" name="Shape 19"/>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Due contenuti">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1"/>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22" name="Shape 22"/>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600"/>
              </a:spcBef>
              <a:defRPr sz="2800"/>
            </a:lvl1pPr>
            <a:lvl2pPr marL="790575" indent="-333375" rtl="0">
              <a:spcBef>
                <a:spcPts val="600"/>
              </a:spcBef>
              <a:defRPr sz="2800"/>
            </a:lvl2pPr>
            <a:lvl3pPr marL="1234439" indent="-320039" rtl="0">
              <a:spcBef>
                <a:spcPts val="600"/>
              </a:spcBef>
              <a:defRPr sz="2800"/>
            </a:lvl3pPr>
            <a:lvl4pPr marL="1727200" indent="-355600" rtl="0">
              <a:spcBef>
                <a:spcPts val="600"/>
              </a:spcBef>
              <a:defRPr sz="2800"/>
            </a:lvl4pPr>
            <a:lvl5pPr marL="2184400" indent="-355600" rtl="0">
              <a:spcBef>
                <a:spcPts val="600"/>
              </a:spcBef>
              <a:defRPr sz="2800"/>
            </a:lvl5pPr>
            <a:lvl6pPr rtl="0">
              <a:spcBef>
                <a:spcPts val="0"/>
              </a:spcBef>
              <a:defRPr sz="3200" b="0" i="0" u="none" strike="noStrike" cap="none" baseline="0">
                <a:solidFill>
                  <a:srgbClr val="000000"/>
                </a:solidFill>
                <a:latin typeface="Calibri"/>
                <a:ea typeface="Calibri"/>
                <a:cs typeface="Calibri"/>
                <a:sym typeface="Calibri"/>
              </a:defRPr>
            </a:lvl6pPr>
            <a:lvl7pPr rtl="0">
              <a:spcBef>
                <a:spcPts val="0"/>
              </a:spcBef>
              <a:defRPr sz="3200" b="0" i="0" u="none" strike="noStrike" cap="none" baseline="0">
                <a:solidFill>
                  <a:srgbClr val="000000"/>
                </a:solidFill>
                <a:latin typeface="Calibri"/>
                <a:ea typeface="Calibri"/>
                <a:cs typeface="Calibri"/>
                <a:sym typeface="Calibri"/>
              </a:defRPr>
            </a:lvl7pPr>
            <a:lvl8pPr rtl="0">
              <a:spcBef>
                <a:spcPts val="0"/>
              </a:spcBef>
              <a:defRPr sz="3200" b="0" i="0" u="none" strike="noStrike" cap="none" baseline="0">
                <a:solidFill>
                  <a:srgbClr val="000000"/>
                </a:solidFill>
                <a:latin typeface="Calibri"/>
                <a:ea typeface="Calibri"/>
                <a:cs typeface="Calibri"/>
                <a:sym typeface="Calibri"/>
              </a:defRPr>
            </a:lvl8pPr>
            <a:lvl9pPr rtl="0">
              <a:spcBef>
                <a:spcPts val="0"/>
              </a:spcBef>
              <a:defRPr sz="3200" b="0" i="0" u="none" strike="noStrike" cap="none" baseline="0">
                <a:solidFill>
                  <a:srgbClr val="000000"/>
                </a:solidFill>
                <a:latin typeface="Calibri"/>
                <a:ea typeface="Calibri"/>
                <a:cs typeface="Calibri"/>
                <a:sym typeface="Calibri"/>
              </a:defRPr>
            </a:lvl9pPr>
          </a:lstStyle>
          <a:p>
            <a:endParaRPr/>
          </a:p>
        </p:txBody>
      </p:sp>
      <p:sp>
        <p:nvSpPr>
          <p:cNvPr id="23" name="Shape 23"/>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onfronto">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74637"/>
            <a:ext cx="8229600" cy="1143001"/>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26" name="Shape 26"/>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500"/>
              </a:spcBef>
              <a:buFont typeface="Calibri"/>
              <a:buNone/>
              <a:defRPr sz="2400" b="1"/>
            </a:lvl1pPr>
            <a:lvl2pPr marL="0" indent="457200" rtl="0">
              <a:spcBef>
                <a:spcPts val="500"/>
              </a:spcBef>
              <a:buFont typeface="Calibri"/>
              <a:buNone/>
              <a:defRPr sz="2400" b="1"/>
            </a:lvl2pPr>
            <a:lvl3pPr marL="0" indent="914400" rtl="0">
              <a:spcBef>
                <a:spcPts val="500"/>
              </a:spcBef>
              <a:buFont typeface="Calibri"/>
              <a:buNone/>
              <a:defRPr sz="2400" b="1"/>
            </a:lvl3pPr>
            <a:lvl4pPr marL="0" indent="1371600" rtl="0">
              <a:spcBef>
                <a:spcPts val="500"/>
              </a:spcBef>
              <a:buFont typeface="Calibri"/>
              <a:buNone/>
              <a:defRPr sz="2400" b="1"/>
            </a:lvl4pPr>
            <a:lvl5pPr marL="0" indent="1828800" rtl="0">
              <a:spcBef>
                <a:spcPts val="500"/>
              </a:spcBef>
              <a:buFont typeface="Calibri"/>
              <a:buNone/>
              <a:defRPr sz="2400" b="1"/>
            </a:lvl5pPr>
            <a:lvl6pPr rtl="0">
              <a:spcBef>
                <a:spcPts val="0"/>
              </a:spcBef>
              <a:defRPr sz="3200" b="0" i="0" u="none" strike="noStrike" cap="none" baseline="0">
                <a:solidFill>
                  <a:srgbClr val="000000"/>
                </a:solidFill>
                <a:latin typeface="Calibri"/>
                <a:ea typeface="Calibri"/>
                <a:cs typeface="Calibri"/>
                <a:sym typeface="Calibri"/>
              </a:defRPr>
            </a:lvl6pPr>
            <a:lvl7pPr rtl="0">
              <a:spcBef>
                <a:spcPts val="0"/>
              </a:spcBef>
              <a:defRPr sz="3200" b="0" i="0" u="none" strike="noStrike" cap="none" baseline="0">
                <a:solidFill>
                  <a:srgbClr val="000000"/>
                </a:solidFill>
                <a:latin typeface="Calibri"/>
                <a:ea typeface="Calibri"/>
                <a:cs typeface="Calibri"/>
                <a:sym typeface="Calibri"/>
              </a:defRPr>
            </a:lvl7pPr>
            <a:lvl8pPr rtl="0">
              <a:spcBef>
                <a:spcPts val="0"/>
              </a:spcBef>
              <a:defRPr sz="3200" b="0" i="0" u="none" strike="noStrike" cap="none" baseline="0">
                <a:solidFill>
                  <a:srgbClr val="000000"/>
                </a:solidFill>
                <a:latin typeface="Calibri"/>
                <a:ea typeface="Calibri"/>
                <a:cs typeface="Calibri"/>
                <a:sym typeface="Calibri"/>
              </a:defRPr>
            </a:lvl8pPr>
            <a:lvl9pPr rtl="0">
              <a:spcBef>
                <a:spcPts val="0"/>
              </a:spcBef>
              <a:defRPr sz="3200" b="0" i="0" u="none" strike="noStrike" cap="none" baseline="0">
                <a:solidFill>
                  <a:srgbClr val="000000"/>
                </a:solidFill>
                <a:latin typeface="Calibri"/>
                <a:ea typeface="Calibri"/>
                <a:cs typeface="Calibri"/>
                <a:sym typeface="Calibri"/>
              </a:defRPr>
            </a:lvl9pPr>
          </a:lstStyle>
          <a:p>
            <a:endParaRPr/>
          </a:p>
        </p:txBody>
      </p:sp>
      <p:sp>
        <p:nvSpPr>
          <p:cNvPr id="27" name="Shape 27"/>
          <p:cNvSpPr txBox="1">
            <a:spLocks noGrp="1"/>
          </p:cNvSpPr>
          <p:nvPr>
            <p:ph type="body" idx="2"/>
          </p:nvPr>
        </p:nvSpPr>
        <p:spPr>
          <a:xfrm>
            <a:off x="4645025" y="1535112"/>
            <a:ext cx="4041774" cy="639762"/>
          </a:xfrm>
          <a:prstGeom prst="rect">
            <a:avLst/>
          </a:prstGeom>
          <a:noFill/>
          <a:ln>
            <a:noFill/>
          </a:ln>
        </p:spPr>
        <p:txBody>
          <a:bodyPr lIns="91425" tIns="91425" rIns="91425" bIns="91425" anchor="b"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olo titolo">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274637"/>
            <a:ext cx="8229600" cy="1143001"/>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31" name="Shape 31"/>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Vuota">
    <p:spTree>
      <p:nvGrpSpPr>
        <p:cNvPr id="1" name="Shape 32"/>
        <p:cNvGrpSpPr/>
        <p:nvPr/>
      </p:nvGrpSpPr>
      <p:grpSpPr>
        <a:xfrm>
          <a:off x="0" y="0"/>
          <a:ext cx="0" cy="0"/>
          <a:chOff x="0" y="0"/>
          <a:chExt cx="0" cy="0"/>
        </a:xfrm>
      </p:grpSpPr>
      <p:sp>
        <p:nvSpPr>
          <p:cNvPr id="33" name="Shape 33"/>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ontenuto con didascalia">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3050"/>
            <a:ext cx="3008314" cy="1162049"/>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sz="4400" b="0" i="0" u="none" strike="noStrike" cap="none" baseline="0">
                <a:solidFill>
                  <a:srgbClr val="000000"/>
                </a:solidFill>
                <a:latin typeface="Calibri"/>
                <a:ea typeface="Calibri"/>
                <a:cs typeface="Calibri"/>
                <a:sym typeface="Calibri"/>
              </a:defRPr>
            </a:lvl2pPr>
            <a:lvl3pPr rtl="0">
              <a:spcBef>
                <a:spcPts val="0"/>
              </a:spcBef>
              <a:defRPr sz="4400" b="0" i="0" u="none" strike="noStrike" cap="none" baseline="0">
                <a:solidFill>
                  <a:srgbClr val="000000"/>
                </a:solidFill>
                <a:latin typeface="Calibri"/>
                <a:ea typeface="Calibri"/>
                <a:cs typeface="Calibri"/>
                <a:sym typeface="Calibri"/>
              </a:defRPr>
            </a:lvl3pPr>
            <a:lvl4pPr rtl="0">
              <a:spcBef>
                <a:spcPts val="0"/>
              </a:spcBef>
              <a:defRPr sz="4400" b="0" i="0" u="none" strike="noStrike" cap="none" baseline="0">
                <a:solidFill>
                  <a:srgbClr val="000000"/>
                </a:solidFill>
                <a:latin typeface="Calibri"/>
                <a:ea typeface="Calibri"/>
                <a:cs typeface="Calibri"/>
                <a:sym typeface="Calibri"/>
              </a:defRPr>
            </a:lvl4pPr>
            <a:lvl5pPr rtl="0">
              <a:spcBef>
                <a:spcPts val="0"/>
              </a:spcBef>
              <a:defRPr sz="4400" b="0" i="0" u="none" strike="noStrike" cap="none" baseline="0">
                <a:solidFill>
                  <a:srgbClr val="000000"/>
                </a:solidFill>
                <a:latin typeface="Calibri"/>
                <a:ea typeface="Calibri"/>
                <a:cs typeface="Calibri"/>
                <a:sym typeface="Calibri"/>
              </a:defRPr>
            </a:lvl5pPr>
            <a:lvl6pPr rtl="0">
              <a:spcBef>
                <a:spcPts val="0"/>
              </a:spcBef>
              <a:defRPr sz="4400" b="0" i="0" u="none" strike="noStrike" cap="none" baseline="0">
                <a:solidFill>
                  <a:srgbClr val="000000"/>
                </a:solidFill>
                <a:latin typeface="Calibri"/>
                <a:ea typeface="Calibri"/>
                <a:cs typeface="Calibri"/>
                <a:sym typeface="Calibri"/>
              </a:defRPr>
            </a:lvl6pPr>
            <a:lvl7pPr rtl="0">
              <a:spcBef>
                <a:spcPts val="0"/>
              </a:spcBef>
              <a:defRPr sz="4400" b="0" i="0" u="none" strike="noStrike" cap="none" baseline="0">
                <a:solidFill>
                  <a:srgbClr val="000000"/>
                </a:solidFill>
                <a:latin typeface="Calibri"/>
                <a:ea typeface="Calibri"/>
                <a:cs typeface="Calibri"/>
                <a:sym typeface="Calibri"/>
              </a:defRPr>
            </a:lvl7pPr>
            <a:lvl8pPr rtl="0">
              <a:spcBef>
                <a:spcPts val="0"/>
              </a:spcBef>
              <a:defRPr sz="4400" b="0" i="0" u="none" strike="noStrike" cap="none" baseline="0">
                <a:solidFill>
                  <a:srgbClr val="000000"/>
                </a:solidFill>
                <a:latin typeface="Calibri"/>
                <a:ea typeface="Calibri"/>
                <a:cs typeface="Calibri"/>
                <a:sym typeface="Calibri"/>
              </a:defRPr>
            </a:lvl8pPr>
            <a:lvl9pPr rtl="0">
              <a:spcBef>
                <a:spcPts val="0"/>
              </a:spcBef>
              <a:defRPr sz="4400" b="0" i="0" u="none" strike="noStrike" cap="none" baseline="0">
                <a:solidFill>
                  <a:srgbClr val="000000"/>
                </a:solidFill>
                <a:latin typeface="Calibri"/>
                <a:ea typeface="Calibri"/>
                <a:cs typeface="Calibri"/>
                <a:sym typeface="Calibri"/>
              </a:defRPr>
            </a:lvl9pPr>
          </a:lstStyle>
          <a:p>
            <a:endParaRPr/>
          </a:p>
        </p:txBody>
      </p:sp>
      <p:sp>
        <p:nvSpPr>
          <p:cNvPr id="36" name="Shape 36"/>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37" name="Shape 37"/>
          <p:cNvSpPr txBox="1">
            <a:spLocks noGrp="1"/>
          </p:cNvSpPr>
          <p:nvPr>
            <p:ph type="body" idx="2"/>
          </p:nvPr>
        </p:nvSpPr>
        <p:spPr>
          <a:xfrm>
            <a:off x="457199" y="1435100"/>
            <a:ext cx="3008314" cy="4691063"/>
          </a:xfrm>
          <a:prstGeom prst="rect">
            <a:avLst/>
          </a:prstGeom>
          <a:noFill/>
          <a:ln>
            <a:noFill/>
          </a:ln>
        </p:spPr>
        <p:txBody>
          <a:bodyPr lIns="91425" tIns="91425" rIns="91425" bIns="91425" anchor="t"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38" name="Shape 38"/>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Immagine con didascalia">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1792288" y="4800600"/>
            <a:ext cx="5486400" cy="566737"/>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sz="4400" b="0" i="0" u="none" strike="noStrike" cap="none" baseline="0">
                <a:solidFill>
                  <a:srgbClr val="000000"/>
                </a:solidFill>
                <a:latin typeface="Calibri"/>
                <a:ea typeface="Calibri"/>
                <a:cs typeface="Calibri"/>
                <a:sym typeface="Calibri"/>
              </a:defRPr>
            </a:lvl2pPr>
            <a:lvl3pPr rtl="0">
              <a:spcBef>
                <a:spcPts val="0"/>
              </a:spcBef>
              <a:defRPr sz="4400" b="0" i="0" u="none" strike="noStrike" cap="none" baseline="0">
                <a:solidFill>
                  <a:srgbClr val="000000"/>
                </a:solidFill>
                <a:latin typeface="Calibri"/>
                <a:ea typeface="Calibri"/>
                <a:cs typeface="Calibri"/>
                <a:sym typeface="Calibri"/>
              </a:defRPr>
            </a:lvl3pPr>
            <a:lvl4pPr rtl="0">
              <a:spcBef>
                <a:spcPts val="0"/>
              </a:spcBef>
              <a:defRPr sz="4400" b="0" i="0" u="none" strike="noStrike" cap="none" baseline="0">
                <a:solidFill>
                  <a:srgbClr val="000000"/>
                </a:solidFill>
                <a:latin typeface="Calibri"/>
                <a:ea typeface="Calibri"/>
                <a:cs typeface="Calibri"/>
                <a:sym typeface="Calibri"/>
              </a:defRPr>
            </a:lvl4pPr>
            <a:lvl5pPr rtl="0">
              <a:spcBef>
                <a:spcPts val="0"/>
              </a:spcBef>
              <a:defRPr sz="4400" b="0" i="0" u="none" strike="noStrike" cap="none" baseline="0">
                <a:solidFill>
                  <a:srgbClr val="000000"/>
                </a:solidFill>
                <a:latin typeface="Calibri"/>
                <a:ea typeface="Calibri"/>
                <a:cs typeface="Calibri"/>
                <a:sym typeface="Calibri"/>
              </a:defRPr>
            </a:lvl5pPr>
            <a:lvl6pPr rtl="0">
              <a:spcBef>
                <a:spcPts val="0"/>
              </a:spcBef>
              <a:defRPr sz="4400" b="0" i="0" u="none" strike="noStrike" cap="none" baseline="0">
                <a:solidFill>
                  <a:srgbClr val="000000"/>
                </a:solidFill>
                <a:latin typeface="Calibri"/>
                <a:ea typeface="Calibri"/>
                <a:cs typeface="Calibri"/>
                <a:sym typeface="Calibri"/>
              </a:defRPr>
            </a:lvl6pPr>
            <a:lvl7pPr rtl="0">
              <a:spcBef>
                <a:spcPts val="0"/>
              </a:spcBef>
              <a:defRPr sz="4400" b="0" i="0" u="none" strike="noStrike" cap="none" baseline="0">
                <a:solidFill>
                  <a:srgbClr val="000000"/>
                </a:solidFill>
                <a:latin typeface="Calibri"/>
                <a:ea typeface="Calibri"/>
                <a:cs typeface="Calibri"/>
                <a:sym typeface="Calibri"/>
              </a:defRPr>
            </a:lvl7pPr>
            <a:lvl8pPr rtl="0">
              <a:spcBef>
                <a:spcPts val="0"/>
              </a:spcBef>
              <a:defRPr sz="4400" b="0" i="0" u="none" strike="noStrike" cap="none" baseline="0">
                <a:solidFill>
                  <a:srgbClr val="000000"/>
                </a:solidFill>
                <a:latin typeface="Calibri"/>
                <a:ea typeface="Calibri"/>
                <a:cs typeface="Calibri"/>
                <a:sym typeface="Calibri"/>
              </a:defRPr>
            </a:lvl8pPr>
            <a:lvl9pPr rtl="0">
              <a:spcBef>
                <a:spcPts val="0"/>
              </a:spcBef>
              <a:defRPr sz="4400" b="0" i="0" u="none" strike="noStrike" cap="none" baseline="0">
                <a:solidFill>
                  <a:srgbClr val="000000"/>
                </a:solidFill>
                <a:latin typeface="Calibri"/>
                <a:ea typeface="Calibri"/>
                <a:cs typeface="Calibri"/>
                <a:sym typeface="Calibri"/>
              </a:defRPr>
            </a:lvl9pPr>
          </a:lstStyle>
          <a:p>
            <a:endParaRPr/>
          </a:p>
        </p:txBody>
      </p:sp>
      <p:sp>
        <p:nvSpPr>
          <p:cNvPr id="41" name="Shape 41"/>
          <p:cNvSpPr>
            <a:spLocks noGrp="1"/>
          </p:cNvSpPr>
          <p:nvPr>
            <p:ph type="pic" idx="2"/>
          </p:nvPr>
        </p:nvSpPr>
        <p:spPr>
          <a:xfrm>
            <a:off x="1792288" y="612775"/>
            <a:ext cx="5486400" cy="4114800"/>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888888"/>
              </a:buClr>
              <a:buFont typeface="Calibri"/>
              <a:buNone/>
              <a:defRPr sz="1200" b="0" i="0" u="none" strike="noStrike" cap="none" baseline="0">
                <a:solidFill>
                  <a:srgbClr val="888888"/>
                </a:solidFill>
                <a:latin typeface="Calibri"/>
                <a:ea typeface="Calibri"/>
                <a:cs typeface="Calibri"/>
                <a:sym typeface="Calibri"/>
              </a:defRPr>
            </a:lvl1pPr>
            <a:lvl2pPr marL="0" marR="0" indent="4572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2pPr>
            <a:lvl3pPr marL="0" marR="0" indent="9144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3pPr>
            <a:lvl4pPr marL="0" marR="0" indent="13716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4pPr>
            <a:lvl5pPr marL="0" marR="0" indent="18288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5pPr>
            <a:lvl6pPr marL="0" marR="0" indent="22860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6pPr>
            <a:lvl7pPr marL="0" marR="0" indent="27432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7pPr>
            <a:lvl8pPr marL="0" marR="0" indent="32004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8pPr>
            <a:lvl9pPr marL="0" marR="0" indent="3657600" algn="l" rtl="0">
              <a:lnSpc>
                <a:spcPct val="100000"/>
              </a:lnSpc>
              <a:spcBef>
                <a:spcPts val="0"/>
              </a:spcBef>
              <a:spcAft>
                <a:spcPts val="0"/>
              </a:spcAft>
              <a:buClr>
                <a:srgbClr val="000000"/>
              </a:buClr>
              <a:buFont typeface="Calibri"/>
              <a:buNone/>
              <a:defRPr sz="1800" b="0" i="0" u="none" strike="noStrike" cap="none" baseline="0">
                <a:solidFill>
                  <a:srgbClr val="000000"/>
                </a:solidFill>
                <a:latin typeface="Calibri"/>
                <a:ea typeface="Calibri"/>
                <a:cs typeface="Calibri"/>
                <a:sym typeface="Calibri"/>
              </a:defRPr>
            </a:lvl9pPr>
          </a:lstStyle>
          <a:p>
            <a:endParaRPr/>
          </a:p>
        </p:txBody>
      </p:sp>
      <p:sp>
        <p:nvSpPr>
          <p:cNvPr id="42" name="Shape 42"/>
          <p:cNvSpPr txBox="1">
            <a:spLocks noGrp="1"/>
          </p:cNvSpPr>
          <p:nvPr>
            <p:ph type="body" idx="1"/>
          </p:nvPr>
        </p:nvSpPr>
        <p:spPr>
          <a:xfrm>
            <a:off x="1792288" y="5367337"/>
            <a:ext cx="5486400" cy="804862"/>
          </a:xfrm>
          <a:prstGeom prst="rect">
            <a:avLst/>
          </a:prstGeom>
          <a:noFill/>
          <a:ln>
            <a:noFill/>
          </a:ln>
        </p:spPr>
        <p:txBody>
          <a:bodyPr lIns="91425" tIns="91425" rIns="91425" bIns="91425" anchor="t" anchorCtr="0"/>
          <a:lstStyle>
            <a:lvl1pPr marL="0" indent="0" rtl="0">
              <a:spcBef>
                <a:spcPts val="300"/>
              </a:spcBef>
              <a:buFont typeface="Calibri"/>
              <a:buNone/>
              <a:defRPr sz="1400"/>
            </a:lvl1pPr>
            <a:lvl2pPr marL="0" indent="457200" rtl="0">
              <a:spcBef>
                <a:spcPts val="300"/>
              </a:spcBef>
              <a:buFont typeface="Calibri"/>
              <a:buNone/>
              <a:defRPr sz="1400"/>
            </a:lvl2pPr>
            <a:lvl3pPr marL="0" indent="914400" rtl="0">
              <a:spcBef>
                <a:spcPts val="300"/>
              </a:spcBef>
              <a:buFont typeface="Calibri"/>
              <a:buNone/>
              <a:defRPr sz="1400"/>
            </a:lvl3pPr>
            <a:lvl4pPr marL="0" indent="1371600" rtl="0">
              <a:spcBef>
                <a:spcPts val="300"/>
              </a:spcBef>
              <a:buFont typeface="Calibri"/>
              <a:buNone/>
              <a:defRPr sz="1400"/>
            </a:lvl4pPr>
            <a:lvl5pPr marL="0" indent="1828800" rtl="0">
              <a:spcBef>
                <a:spcPts val="300"/>
              </a:spcBef>
              <a:buFont typeface="Calibri"/>
              <a:buNone/>
              <a:defRPr sz="1400"/>
            </a:lvl5pPr>
            <a:lvl6pPr rtl="0">
              <a:spcBef>
                <a:spcPts val="0"/>
              </a:spcBef>
              <a:defRPr sz="3200" b="0" i="0" u="none" strike="noStrike" cap="none" baseline="0">
                <a:solidFill>
                  <a:srgbClr val="000000"/>
                </a:solidFill>
                <a:latin typeface="Calibri"/>
                <a:ea typeface="Calibri"/>
                <a:cs typeface="Calibri"/>
                <a:sym typeface="Calibri"/>
              </a:defRPr>
            </a:lvl6pPr>
            <a:lvl7pPr rtl="0">
              <a:spcBef>
                <a:spcPts val="0"/>
              </a:spcBef>
              <a:defRPr sz="3200" b="0" i="0" u="none" strike="noStrike" cap="none" baseline="0">
                <a:solidFill>
                  <a:srgbClr val="000000"/>
                </a:solidFill>
                <a:latin typeface="Calibri"/>
                <a:ea typeface="Calibri"/>
                <a:cs typeface="Calibri"/>
                <a:sym typeface="Calibri"/>
              </a:defRPr>
            </a:lvl7pPr>
            <a:lvl8pPr rtl="0">
              <a:spcBef>
                <a:spcPts val="0"/>
              </a:spcBef>
              <a:defRPr sz="3200" b="0" i="0" u="none" strike="noStrike" cap="none" baseline="0">
                <a:solidFill>
                  <a:srgbClr val="000000"/>
                </a:solidFill>
                <a:latin typeface="Calibri"/>
                <a:ea typeface="Calibri"/>
                <a:cs typeface="Calibri"/>
                <a:sym typeface="Calibri"/>
              </a:defRPr>
            </a:lvl8pPr>
            <a:lvl9pPr rtl="0">
              <a:spcBef>
                <a:spcPts val="0"/>
              </a:spcBef>
              <a:defRPr sz="3200" b="0" i="0" u="none" strike="noStrike" cap="none" baseline="0">
                <a:solidFill>
                  <a:srgbClr val="000000"/>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1"/>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1pPr>
            <a:lvl2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2pPr>
            <a:lvl3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3pPr>
            <a:lvl4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4pPr>
            <a:lvl5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5pPr>
            <a:lvl6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6pPr>
            <a:lvl7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7pPr>
            <a:lvl8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8pPr>
            <a:lvl9pPr marL="0" marR="0" indent="0" algn="ctr" rtl="0">
              <a:lnSpc>
                <a:spcPct val="100000"/>
              </a:lnSpc>
              <a:spcBef>
                <a:spcPts val="0"/>
              </a:spcBef>
              <a:spcAft>
                <a:spcPts val="0"/>
              </a:spcAft>
              <a:buClr>
                <a:srgbClr val="000000"/>
              </a:buClr>
              <a:buFont typeface="Calibri"/>
              <a:buNone/>
              <a:defRPr sz="4400" b="0" i="0" u="none" strike="noStrike" cap="none" baseline="0">
                <a:solidFill>
                  <a:srgbClr val="000000"/>
                </a:solidFill>
                <a:latin typeface="Calibri"/>
                <a:ea typeface="Calibri"/>
                <a:cs typeface="Calibri"/>
                <a:sym typeface="Calibri"/>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1pPr>
            <a:lvl2pPr marL="783771" marR="0" indent="-123371"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2pPr>
            <a:lvl3pPr marL="1219200" marR="0" indent="-10160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3pPr>
            <a:lvl4pPr marL="17373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4pPr>
            <a:lvl5pPr marL="21945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5pPr>
            <a:lvl6pPr marL="26517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6pPr>
            <a:lvl7pPr marL="3108960" marR="0" indent="-162560"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7pPr>
            <a:lvl8pPr marL="35661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8pPr>
            <a:lvl9pPr marL="4023359" marR="0" indent="-162559" algn="l" rtl="0">
              <a:lnSpc>
                <a:spcPct val="100000"/>
              </a:lnSpc>
              <a:spcBef>
                <a:spcPts val="700"/>
              </a:spcBef>
              <a:spcAft>
                <a:spcPts val="0"/>
              </a:spcAft>
              <a:buClr>
                <a:srgbClr val="000000"/>
              </a:buClr>
              <a:buFont typeface="Arial"/>
              <a:buChar char="•"/>
              <a:defRPr sz="3200" b="0" i="0" u="none" strike="noStrike" cap="none" baseline="0">
                <a:solidFill>
                  <a:srgbClr val="000000"/>
                </a:solidFill>
                <a:latin typeface="Calibri"/>
                <a:ea typeface="Calibri"/>
                <a:cs typeface="Calibri"/>
                <a:sym typeface="Calibri"/>
              </a:defRPr>
            </a:lvl9pPr>
          </a:lstStyle>
          <a:p>
            <a:endParaRPr/>
          </a:p>
        </p:txBody>
      </p:sp>
      <p:sp>
        <p:nvSpPr>
          <p:cNvPr id="7" name="Shape 7"/>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‹N›</a:t>
            </a:fld>
            <a:endParaRPr lang="en-US" sz="1200" b="0" i="0" u="none" strike="noStrike" cap="none" baseline="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ctrTitle"/>
          </p:nvPr>
        </p:nvSpPr>
        <p:spPr>
          <a:xfrm>
            <a:off x="685800" y="2130425"/>
            <a:ext cx="7772400" cy="1470024"/>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Spatial design for risk-averse </a:t>
            </a:r>
            <a:r>
              <a:rPr lang="en-US" sz="3600" b="0" i="0" u="none" strike="noStrike" cap="none" baseline="0" dirty="0" smtClean="0">
                <a:solidFill>
                  <a:srgbClr val="000000"/>
                </a:solidFill>
                <a:latin typeface="Calibri"/>
                <a:ea typeface="Calibri"/>
                <a:cs typeface="Calibri"/>
                <a:sym typeface="Calibri"/>
              </a:rPr>
              <a:t/>
            </a:r>
            <a:br>
              <a:rPr lang="en-US" sz="3600" b="0" i="0" u="none" strike="noStrike" cap="none" baseline="0" dirty="0" smtClean="0">
                <a:solidFill>
                  <a:srgbClr val="000000"/>
                </a:solidFill>
                <a:latin typeface="Calibri"/>
                <a:ea typeface="Calibri"/>
                <a:cs typeface="Calibri"/>
                <a:sym typeface="Calibri"/>
              </a:rPr>
            </a:br>
            <a:r>
              <a:rPr lang="en-US" sz="3600" b="0" i="0" u="none" strike="noStrike" cap="none" baseline="0" dirty="0" smtClean="0">
                <a:solidFill>
                  <a:srgbClr val="000000"/>
                </a:solidFill>
                <a:latin typeface="Calibri"/>
                <a:ea typeface="Calibri"/>
                <a:cs typeface="Calibri"/>
                <a:sym typeface="Calibri"/>
              </a:rPr>
              <a:t>urban </a:t>
            </a:r>
            <a:r>
              <a:rPr lang="en-US" sz="3600" b="0" i="0" u="none" strike="noStrike" cap="none" baseline="0" dirty="0">
                <a:solidFill>
                  <a:srgbClr val="000000"/>
                </a:solidFill>
                <a:latin typeface="Calibri"/>
                <a:ea typeface="Calibri"/>
                <a:cs typeface="Calibri"/>
                <a:sym typeface="Calibri"/>
              </a:rPr>
              <a:t>scenarios.</a:t>
            </a:r>
            <a:br>
              <a:rPr lang="en-US" sz="3600" b="0" i="0" u="none" strike="noStrike" cap="none" baseline="0" dirty="0">
                <a:solidFill>
                  <a:srgbClr val="000000"/>
                </a:solidFill>
                <a:latin typeface="Calibri"/>
                <a:ea typeface="Calibri"/>
                <a:cs typeface="Calibri"/>
                <a:sym typeface="Calibri"/>
              </a:rPr>
            </a:br>
            <a:r>
              <a:rPr lang="en-US" sz="3600" b="0" i="0" u="none" strike="noStrike" cap="none" baseline="0" dirty="0">
                <a:solidFill>
                  <a:srgbClr val="000000"/>
                </a:solidFill>
                <a:latin typeface="Calibri"/>
                <a:ea typeface="Calibri"/>
                <a:cs typeface="Calibri"/>
                <a:sym typeface="Calibri"/>
              </a:rPr>
              <a:t> A conceptual </a:t>
            </a:r>
            <a:r>
              <a:rPr lang="en-US" sz="3600" b="0" i="0" u="none" strike="noStrike" cap="none" baseline="0" dirty="0">
                <a:solidFill>
                  <a:schemeClr val="tx1"/>
                </a:solidFill>
                <a:latin typeface="Calibri"/>
                <a:ea typeface="Calibri"/>
                <a:cs typeface="Calibri"/>
                <a:sym typeface="Calibri"/>
              </a:rPr>
              <a:t>approach</a:t>
            </a:r>
          </a:p>
        </p:txBody>
      </p:sp>
      <p:sp>
        <p:nvSpPr>
          <p:cNvPr id="54" name="Shape 54"/>
          <p:cNvSpPr txBox="1">
            <a:spLocks noGrp="1"/>
          </p:cNvSpPr>
          <p:nvPr>
            <p:ph type="subTitle" idx="1"/>
          </p:nvPr>
        </p:nvSpPr>
        <p:spPr>
          <a:xfrm>
            <a:off x="1428728" y="5962678"/>
            <a:ext cx="6400800" cy="609593"/>
          </a:xfrm>
          <a:prstGeom prst="rect">
            <a:avLst/>
          </a:prstGeom>
          <a:noFill/>
          <a:ln>
            <a:noFill/>
          </a:ln>
        </p:spPr>
        <p:txBody>
          <a:bodyPr lIns="45700" tIns="45700" rIns="45700" bIns="45700" anchor="t" anchorCtr="0">
            <a:noAutofit/>
          </a:bodyPr>
          <a:lstStyle/>
          <a:p>
            <a:pPr marL="0" marR="0" lvl="0" indent="0" algn="ctr" rtl="0">
              <a:lnSpc>
                <a:spcPct val="100000"/>
              </a:lnSpc>
              <a:spcBef>
                <a:spcPts val="0"/>
              </a:spcBef>
              <a:spcAft>
                <a:spcPts val="0"/>
              </a:spcAft>
              <a:buClr>
                <a:srgbClr val="888888"/>
              </a:buClr>
              <a:buSzPct val="25000"/>
              <a:buFont typeface="Arial"/>
              <a:buNone/>
            </a:pPr>
            <a:r>
              <a:rPr lang="en-US" sz="1745" b="0" i="0" u="none" strike="noStrike" cap="none" baseline="0" dirty="0" err="1">
                <a:solidFill>
                  <a:srgbClr val="888888"/>
                </a:solidFill>
                <a:latin typeface="Calibri"/>
                <a:ea typeface="Calibri"/>
                <a:cs typeface="Calibri"/>
                <a:sym typeface="Calibri"/>
              </a:rPr>
              <a:t>Rossella</a:t>
            </a:r>
            <a:r>
              <a:rPr lang="en-US" sz="1745" b="0" i="0" u="none" strike="noStrike" cap="none" baseline="0" dirty="0">
                <a:solidFill>
                  <a:srgbClr val="888888"/>
                </a:solidFill>
                <a:latin typeface="Calibri"/>
                <a:ea typeface="Calibri"/>
                <a:cs typeface="Calibri"/>
                <a:sym typeface="Calibri"/>
              </a:rPr>
              <a:t> </a:t>
            </a:r>
            <a:r>
              <a:rPr lang="en-US" sz="1745" b="0" i="0" u="none" strike="noStrike" cap="none" baseline="0" dirty="0" err="1">
                <a:solidFill>
                  <a:srgbClr val="888888"/>
                </a:solidFill>
                <a:latin typeface="Calibri"/>
                <a:ea typeface="Calibri"/>
                <a:cs typeface="Calibri"/>
                <a:sym typeface="Calibri"/>
              </a:rPr>
              <a:t>Stufano</a:t>
            </a:r>
            <a:r>
              <a:rPr lang="en-US" sz="1745" b="0" i="0" u="none" strike="noStrike" cap="none" baseline="0" dirty="0">
                <a:solidFill>
                  <a:srgbClr val="888888"/>
                </a:solidFill>
                <a:latin typeface="Calibri"/>
                <a:ea typeface="Calibri"/>
                <a:cs typeface="Calibri"/>
                <a:sym typeface="Calibri"/>
              </a:rPr>
              <a:t>, Dino </a:t>
            </a:r>
            <a:r>
              <a:rPr lang="en-US" sz="1745" b="0" i="0" u="none" strike="noStrike" cap="none" baseline="0" dirty="0" err="1">
                <a:solidFill>
                  <a:srgbClr val="888888"/>
                </a:solidFill>
                <a:latin typeface="Calibri"/>
                <a:ea typeface="Calibri"/>
                <a:cs typeface="Calibri"/>
                <a:sym typeface="Calibri"/>
              </a:rPr>
              <a:t>Borri</a:t>
            </a:r>
            <a:r>
              <a:rPr lang="en-US" sz="1745" b="0" i="0" u="none" strike="noStrike" cap="none" baseline="0" dirty="0">
                <a:solidFill>
                  <a:srgbClr val="888888"/>
                </a:solidFill>
                <a:latin typeface="Calibri"/>
                <a:ea typeface="Calibri"/>
                <a:cs typeface="Calibri"/>
                <a:sym typeface="Calibri"/>
              </a:rPr>
              <a:t>, </a:t>
            </a:r>
            <a:r>
              <a:rPr lang="en-US" sz="1745" b="0" i="0" u="none" strike="noStrike" cap="none" baseline="0" dirty="0" err="1">
                <a:solidFill>
                  <a:srgbClr val="888888"/>
                </a:solidFill>
                <a:latin typeface="Calibri"/>
                <a:ea typeface="Calibri"/>
                <a:cs typeface="Calibri"/>
                <a:sym typeface="Calibri"/>
              </a:rPr>
              <a:t>Domenico</a:t>
            </a:r>
            <a:r>
              <a:rPr lang="en-US" sz="1745" b="0" i="0" u="none" strike="noStrike" cap="none" baseline="0" dirty="0">
                <a:solidFill>
                  <a:srgbClr val="888888"/>
                </a:solidFill>
                <a:latin typeface="Calibri"/>
                <a:ea typeface="Calibri"/>
                <a:cs typeface="Calibri"/>
                <a:sym typeface="Calibri"/>
              </a:rPr>
              <a:t> </a:t>
            </a:r>
            <a:r>
              <a:rPr lang="en-US" sz="1745" b="0" i="0" u="none" strike="noStrike" cap="none" baseline="0" dirty="0" err="1">
                <a:solidFill>
                  <a:srgbClr val="888888"/>
                </a:solidFill>
                <a:latin typeface="Calibri"/>
                <a:ea typeface="Calibri"/>
                <a:cs typeface="Calibri"/>
                <a:sym typeface="Calibri"/>
              </a:rPr>
              <a:t>Camarda</a:t>
            </a:r>
            <a:r>
              <a:rPr lang="en-US" sz="1745" b="0" i="0" u="none" strike="noStrike" cap="none" baseline="0" dirty="0">
                <a:solidFill>
                  <a:srgbClr val="888888"/>
                </a:solidFill>
                <a:latin typeface="Calibri"/>
                <a:ea typeface="Calibri"/>
                <a:cs typeface="Calibri"/>
                <a:sym typeface="Calibri"/>
              </a:rPr>
              <a:t>, Stefano </a:t>
            </a:r>
            <a:r>
              <a:rPr lang="en-US" sz="1745" b="0" i="0" u="none" strike="noStrike" cap="none" baseline="0" dirty="0" err="1">
                <a:solidFill>
                  <a:srgbClr val="888888"/>
                </a:solidFill>
                <a:latin typeface="Calibri"/>
                <a:ea typeface="Calibri"/>
                <a:cs typeface="Calibri"/>
                <a:sym typeface="Calibri"/>
              </a:rPr>
              <a:t>Borgo</a:t>
            </a:r>
            <a:endParaRPr lang="en-US" sz="1745" b="0" i="0" u="none" strike="noStrike" cap="none" baseline="0" dirty="0">
              <a:solidFill>
                <a:srgbClr val="888888"/>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Planning</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08" name="Shape 108"/>
          <p:cNvSpPr txBox="1">
            <a:spLocks noGrp="1"/>
          </p:cNvSpPr>
          <p:nvPr>
            <p:ph type="body" idx="1"/>
          </p:nvPr>
        </p:nvSpPr>
        <p:spPr>
          <a:xfrm>
            <a:off x="428595" y="1418213"/>
            <a:ext cx="8229600" cy="5249218"/>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sng" strike="noStrike" cap="none" baseline="0" dirty="0">
                <a:solidFill>
                  <a:schemeClr val="tx1"/>
                </a:solidFill>
                <a:latin typeface="Calibri"/>
                <a:ea typeface="Calibri"/>
                <a:cs typeface="Calibri"/>
                <a:sym typeface="Calibri"/>
              </a:rPr>
              <a:t>Therefore planning, in trying to manage complexity, is the result of an interaction between collective knowledge and shared projects</a:t>
            </a:r>
            <a:r>
              <a:rPr lang="en-US" sz="2400" b="0" i="0" u="none" strike="noStrike" cap="none" baseline="0" dirty="0">
                <a:solidFill>
                  <a:schemeClr val="tx1"/>
                </a:solidFill>
                <a:latin typeface="Calibri"/>
                <a:ea typeface="Calibri"/>
                <a:cs typeface="Calibri"/>
                <a:sym typeface="Calibri"/>
              </a:rPr>
              <a:t> performed via the injection of new knowledge: it is a value that should be treated with the principles of sharing, as the foundation of a necessary political dimension of the contemporary design (Russo, 2009).</a:t>
            </a:r>
          </a:p>
          <a:p>
            <a:pPr marL="0" marR="0" lvl="0" indent="0" algn="just" rtl="0">
              <a:lnSpc>
                <a:spcPct val="100000"/>
              </a:lnSpc>
              <a:spcBef>
                <a:spcPts val="50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sng" strike="noStrike" cap="none" baseline="0" dirty="0">
                <a:solidFill>
                  <a:schemeClr val="tx1"/>
                </a:solidFill>
                <a:latin typeface="Calibri"/>
                <a:ea typeface="Calibri"/>
                <a:cs typeface="Calibri"/>
                <a:sym typeface="Calibri"/>
              </a:rPr>
              <a:t>The ‘</a:t>
            </a:r>
            <a:r>
              <a:rPr lang="en-US" sz="2400" b="0" i="0" u="sng" strike="noStrike" cap="none" baseline="0" dirty="0" err="1">
                <a:solidFill>
                  <a:schemeClr val="tx1"/>
                </a:solidFill>
                <a:latin typeface="Calibri"/>
                <a:ea typeface="Calibri"/>
                <a:cs typeface="Calibri"/>
                <a:sym typeface="Calibri"/>
              </a:rPr>
              <a:t>futurisation</a:t>
            </a:r>
            <a:r>
              <a:rPr lang="en-US" sz="2400" b="0" i="0" u="sng" strike="noStrike" cap="none" baseline="0" dirty="0">
                <a:solidFill>
                  <a:schemeClr val="tx1"/>
                </a:solidFill>
                <a:latin typeface="Calibri"/>
                <a:ea typeface="Calibri"/>
                <a:cs typeface="Calibri"/>
                <a:sym typeface="Calibri"/>
              </a:rPr>
              <a:t>’ of reality (pro-</a:t>
            </a:r>
            <a:r>
              <a:rPr lang="en-US" sz="2400" b="0" i="0" u="sng" strike="noStrike" cap="none" baseline="0" dirty="0" err="1">
                <a:solidFill>
                  <a:schemeClr val="tx1"/>
                </a:solidFill>
                <a:latin typeface="Calibri"/>
                <a:ea typeface="Calibri"/>
                <a:cs typeface="Calibri"/>
                <a:sym typeface="Calibri"/>
              </a:rPr>
              <a:t>jectus</a:t>
            </a:r>
            <a:r>
              <a:rPr lang="en-US" sz="2400" b="0" i="0" u="sng" strike="noStrike" cap="none" baseline="0" dirty="0">
                <a:solidFill>
                  <a:schemeClr val="tx1"/>
                </a:solidFill>
                <a:latin typeface="Calibri"/>
                <a:ea typeface="Calibri"/>
                <a:cs typeface="Calibri"/>
                <a:sym typeface="Calibri"/>
              </a:rPr>
              <a:t>) finds consistency and dynamism in the concept of process as a source of reflection </a:t>
            </a:r>
            <a:r>
              <a:rPr lang="en-US" sz="2400" b="0" i="0" u="none" strike="noStrike" cap="none" baseline="0" dirty="0">
                <a:solidFill>
                  <a:schemeClr val="tx1"/>
                </a:solidFill>
                <a:latin typeface="Calibri"/>
                <a:ea typeface="Calibri"/>
                <a:cs typeface="Calibri"/>
                <a:sym typeface="Calibri"/>
              </a:rPr>
              <a:t>that constantly provides new impetus to new proposals and a consistent updating of that locally-based </a:t>
            </a:r>
            <a:r>
              <a:rPr lang="en-US" sz="2400" b="0" i="0" u="none" strike="noStrike" cap="none" baseline="0" dirty="0" smtClean="0">
                <a:solidFill>
                  <a:schemeClr val="tx1"/>
                </a:solidFill>
                <a:latin typeface="Calibri"/>
                <a:ea typeface="Calibri"/>
                <a:cs typeface="Calibri"/>
                <a:sym typeface="Calibri"/>
              </a:rPr>
              <a:t>language, </a:t>
            </a:r>
            <a:r>
              <a:rPr lang="en-US" sz="2400" b="0" i="0" u="sng" strike="noStrike" cap="none" baseline="0" dirty="0">
                <a:solidFill>
                  <a:schemeClr val="tx1"/>
                </a:solidFill>
                <a:latin typeface="Calibri"/>
                <a:ea typeface="Calibri"/>
                <a:cs typeface="Calibri"/>
                <a:sym typeface="Calibri"/>
              </a:rPr>
              <a:t>the expression of a culture’s identity </a:t>
            </a:r>
            <a:r>
              <a:rPr lang="en-US" sz="2400" b="0" i="0" u="none" strike="noStrike" cap="none" baseline="0" dirty="0">
                <a:solidFill>
                  <a:schemeClr val="tx1"/>
                </a:solidFill>
                <a:latin typeface="Calibri"/>
                <a:ea typeface="Calibri"/>
                <a:cs typeface="Calibri"/>
                <a:sym typeface="Calibri"/>
              </a:rPr>
              <a:t>(</a:t>
            </a:r>
            <a:r>
              <a:rPr lang="en-US" sz="2400" b="0" i="0" u="none" strike="noStrike" cap="none" baseline="0" dirty="0" err="1">
                <a:solidFill>
                  <a:schemeClr val="tx1"/>
                </a:solidFill>
                <a:latin typeface="Calibri"/>
                <a:ea typeface="Calibri"/>
                <a:cs typeface="Calibri"/>
                <a:sym typeface="Calibri"/>
              </a:rPr>
              <a:t>Gregotti</a:t>
            </a:r>
            <a:r>
              <a:rPr lang="en-US" sz="2400" b="0" i="0" u="none" strike="noStrike" cap="none" baseline="0" dirty="0">
                <a:solidFill>
                  <a:schemeClr val="tx1"/>
                </a:solidFill>
                <a:latin typeface="Calibri"/>
                <a:ea typeface="Calibri"/>
                <a:cs typeface="Calibri"/>
                <a:sym typeface="Calibri"/>
              </a:rPr>
              <a:t>, 2004</a:t>
            </a:r>
            <a:r>
              <a:rPr lang="en-US" sz="2400" b="0" i="0" u="none" strike="noStrike" cap="none" baseline="0" dirty="0" smtClean="0">
                <a:solidFill>
                  <a:schemeClr val="tx1"/>
                </a:solidFill>
                <a:latin typeface="Calibri"/>
                <a:ea typeface="Calibri"/>
                <a:cs typeface="Calibri"/>
                <a:sym typeface="Calibri"/>
              </a:rPr>
              <a:t>).</a:t>
            </a:r>
            <a:endParaRPr lang="en-US" sz="2400" b="0" i="0" u="none" strike="noStrike" cap="none" baseline="0" dirty="0">
              <a:solidFill>
                <a:schemeClr val="tx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Strategic Plan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20" name="Shape 120"/>
          <p:cNvSpPr txBox="1">
            <a:spLocks noGrp="1"/>
          </p:cNvSpPr>
          <p:nvPr>
            <p:ph type="body" idx="1"/>
          </p:nvPr>
        </p:nvSpPr>
        <p:spPr>
          <a:xfrm>
            <a:off x="428595" y="928670"/>
            <a:ext cx="8229600" cy="4525964"/>
          </a:xfrm>
          <a:prstGeom prst="rect">
            <a:avLst/>
          </a:prstGeom>
          <a:noFill/>
          <a:ln>
            <a:noFill/>
          </a:ln>
        </p:spPr>
        <p:txBody>
          <a:bodyPr lIns="45700" tIns="45700" rIns="45700" bIns="45700" anchor="t" anchorCtr="0">
            <a:noAutofit/>
          </a:bodyPr>
          <a:lstStyle/>
          <a:p>
            <a:pPr marL="0" lvl="0" indent="0" algn="just">
              <a:spcBef>
                <a:spcPts val="0"/>
              </a:spcBef>
              <a:buSzPct val="25000"/>
              <a:buNone/>
            </a:pPr>
            <a:r>
              <a:rPr lang="en-US" sz="2400" u="sng" dirty="0" smtClean="0">
                <a:solidFill>
                  <a:schemeClr val="tx1"/>
                </a:solidFill>
              </a:rPr>
              <a:t>An urban project, in the sense of a plan or a strategy, has to evolve over time</a:t>
            </a:r>
            <a:r>
              <a:rPr lang="en-US" sz="2400" dirty="0" smtClean="0">
                <a:solidFill>
                  <a:schemeClr val="tx1"/>
                </a:solidFill>
              </a:rPr>
              <a:t>, it can't be frozen (</a:t>
            </a:r>
            <a:r>
              <a:rPr lang="en-US" sz="2400" dirty="0" err="1" smtClean="0">
                <a:solidFill>
                  <a:schemeClr val="tx1"/>
                </a:solidFill>
              </a:rPr>
              <a:t>Ingallina</a:t>
            </a:r>
            <a:r>
              <a:rPr lang="en-US" sz="2400" dirty="0" smtClean="0">
                <a:solidFill>
                  <a:schemeClr val="tx1"/>
                </a:solidFill>
              </a:rPr>
              <a:t>, 1994). </a:t>
            </a:r>
          </a:p>
          <a:p>
            <a:pPr marL="0" lvl="0" indent="0" algn="just">
              <a:spcBef>
                <a:spcPts val="500"/>
              </a:spcBef>
              <a:buSzPct val="25000"/>
              <a:buNone/>
            </a:pPr>
            <a:r>
              <a:rPr lang="en-US" sz="2400" dirty="0" smtClean="0">
                <a:solidFill>
                  <a:schemeClr val="tx1"/>
                </a:solidFill>
              </a:rPr>
              <a:t>. </a:t>
            </a:r>
          </a:p>
          <a:p>
            <a:pPr marL="0" lvl="0" indent="0" algn="just">
              <a:spcBef>
                <a:spcPts val="500"/>
              </a:spcBef>
              <a:buSzPct val="25000"/>
              <a:buNone/>
            </a:pPr>
            <a:r>
              <a:rPr lang="en-US" sz="2400" u="sng" dirty="0" smtClean="0">
                <a:solidFill>
                  <a:schemeClr val="tx1"/>
                </a:solidFill>
              </a:rPr>
              <a:t>A city is a relational system and must be thought as a whole </a:t>
            </a:r>
            <a:r>
              <a:rPr lang="en-US" sz="2400" dirty="0" smtClean="0">
                <a:solidFill>
                  <a:schemeClr val="tx1"/>
                </a:solidFill>
              </a:rPr>
              <a:t>and not district by district (</a:t>
            </a:r>
            <a:r>
              <a:rPr lang="en-US" sz="2400" dirty="0" err="1" smtClean="0">
                <a:solidFill>
                  <a:schemeClr val="tx1"/>
                </a:solidFill>
              </a:rPr>
              <a:t>Ingallina</a:t>
            </a:r>
            <a:r>
              <a:rPr lang="en-US" sz="2400" dirty="0" smtClean="0">
                <a:solidFill>
                  <a:schemeClr val="tx1"/>
                </a:solidFill>
              </a:rPr>
              <a:t>, 1994).</a:t>
            </a:r>
          </a:p>
          <a:p>
            <a:pPr marL="0" marR="0" lvl="1" indent="0" algn="just" rtl="0">
              <a:spcBef>
                <a:spcPts val="0"/>
              </a:spcBef>
              <a:spcAft>
                <a:spcPts val="0"/>
              </a:spcAft>
              <a:buClr>
                <a:srgbClr val="000000"/>
              </a:buClr>
              <a:buSzPct val="25000"/>
              <a:buFont typeface="Arial"/>
              <a:buNone/>
            </a:pPr>
            <a:endParaRPr lang="en-US" sz="2400" b="0" i="0" u="none" strike="noStrike" cap="none" baseline="0" dirty="0" smtClean="0">
              <a:solidFill>
                <a:srgbClr val="000000"/>
              </a:solidFill>
              <a:latin typeface="Calibri"/>
              <a:ea typeface="Calibri"/>
              <a:cs typeface="Calibri"/>
              <a:sym typeface="Calibri"/>
            </a:endParaRPr>
          </a:p>
          <a:p>
            <a:pPr marL="0" marR="0" lvl="1" indent="0" algn="just" rtl="0">
              <a:spcBef>
                <a:spcPts val="0"/>
              </a:spcBef>
              <a:spcAft>
                <a:spcPts val="0"/>
              </a:spcAft>
              <a:buClr>
                <a:srgbClr val="000000"/>
              </a:buClr>
              <a:buSzPct val="25000"/>
              <a:buFont typeface="Arial"/>
              <a:buNone/>
            </a:pPr>
            <a:endParaRPr lang="en-US" sz="2400" dirty="0" smtClean="0"/>
          </a:p>
          <a:p>
            <a:pPr marL="0" marR="0" lvl="1" indent="0" algn="just" rtl="0">
              <a:spcBef>
                <a:spcPts val="0"/>
              </a:spcBef>
              <a:spcAft>
                <a:spcPts val="0"/>
              </a:spcAft>
              <a:buClr>
                <a:srgbClr val="000000"/>
              </a:buClr>
              <a:buSzPct val="25000"/>
              <a:buFont typeface="Arial"/>
              <a:buNone/>
            </a:pPr>
            <a:r>
              <a:rPr lang="en-US" sz="2400" b="0" i="0" u="none" strike="noStrike" cap="none" baseline="0" dirty="0" smtClean="0">
                <a:solidFill>
                  <a:srgbClr val="000000"/>
                </a:solidFill>
                <a:latin typeface="Calibri"/>
                <a:ea typeface="Calibri"/>
                <a:cs typeface="Calibri"/>
                <a:sym typeface="Calibri"/>
              </a:rPr>
              <a:t>Strategic </a:t>
            </a:r>
            <a:r>
              <a:rPr lang="en-US" sz="2400" b="0" i="0" u="none" strike="noStrike" cap="none" baseline="0" dirty="0">
                <a:solidFill>
                  <a:srgbClr val="000000"/>
                </a:solidFill>
                <a:latin typeface="Calibri"/>
                <a:ea typeface="Calibri"/>
                <a:cs typeface="Calibri"/>
                <a:sym typeface="Calibri"/>
              </a:rPr>
              <a:t>practices grow as the intersection of different traditions of planning and </a:t>
            </a:r>
            <a:r>
              <a:rPr lang="en-US" sz="2400" b="0" i="0" u="none" strike="noStrike" cap="none" baseline="0" dirty="0" smtClean="0">
                <a:solidFill>
                  <a:srgbClr val="000000"/>
                </a:solidFill>
                <a:latin typeface="Calibri"/>
                <a:ea typeface="Calibri"/>
                <a:cs typeface="Calibri"/>
                <a:sym typeface="Calibri"/>
              </a:rPr>
              <a:t>policies</a:t>
            </a:r>
            <a:r>
              <a:rPr lang="en-US" sz="2400" b="0" i="0" u="none" strike="noStrike" cap="none" dirty="0" smtClean="0">
                <a:solidFill>
                  <a:srgbClr val="000000"/>
                </a:solidFill>
                <a:latin typeface="Calibri"/>
                <a:ea typeface="Calibri"/>
                <a:cs typeface="Calibri"/>
                <a:sym typeface="Calibri"/>
              </a:rPr>
              <a:t> </a:t>
            </a:r>
            <a:r>
              <a:rPr lang="en-US" sz="2400" b="0" i="0" u="none" strike="noStrike" cap="none" baseline="0" dirty="0" smtClean="0">
                <a:solidFill>
                  <a:srgbClr val="000000"/>
                </a:solidFill>
                <a:latin typeface="Calibri"/>
                <a:ea typeface="Calibri"/>
                <a:cs typeface="Calibri"/>
                <a:sym typeface="Calibri"/>
              </a:rPr>
              <a:t>:</a:t>
            </a:r>
          </a:p>
          <a:p>
            <a:pPr marL="0" marR="0" lvl="1" indent="0" algn="just" rtl="0">
              <a:spcBef>
                <a:spcPts val="0"/>
              </a:spcBef>
              <a:spcAft>
                <a:spcPts val="0"/>
              </a:spcAft>
              <a:buClr>
                <a:srgbClr val="000000"/>
              </a:buClr>
              <a:buSzPct val="25000"/>
              <a:buFont typeface="Arial"/>
              <a:buNone/>
            </a:pPr>
            <a:r>
              <a:rPr lang="en-US" sz="2400" b="0" i="0" u="none" strike="noStrike" cap="none" baseline="0" dirty="0" smtClean="0">
                <a:solidFill>
                  <a:srgbClr val="000000"/>
                </a:solidFill>
                <a:latin typeface="Calibri"/>
                <a:ea typeface="Calibri"/>
                <a:cs typeface="Calibri"/>
                <a:sym typeface="Calibri"/>
              </a:rPr>
              <a:t> </a:t>
            </a:r>
            <a:r>
              <a:rPr lang="en-US" sz="2400" b="0" i="1" u="none" strike="noStrike" cap="none" baseline="0" dirty="0" smtClean="0">
                <a:solidFill>
                  <a:srgbClr val="000000"/>
                </a:solidFill>
                <a:latin typeface="Calibri"/>
                <a:ea typeface="Calibri"/>
                <a:cs typeface="Calibri"/>
                <a:sym typeface="Calibri"/>
              </a:rPr>
              <a:t>strategic </a:t>
            </a:r>
            <a:r>
              <a:rPr lang="en-US" sz="2400" b="0" i="1" u="none" strike="noStrike" cap="none" baseline="0" dirty="0">
                <a:solidFill>
                  <a:srgbClr val="000000"/>
                </a:solidFill>
                <a:latin typeface="Calibri"/>
                <a:ea typeface="Calibri"/>
                <a:cs typeface="Calibri"/>
                <a:sym typeface="Calibri"/>
              </a:rPr>
              <a:t>planning, visioning, future studies…</a:t>
            </a:r>
          </a:p>
          <a:p>
            <a:pPr marL="0" marR="0" lvl="0" indent="0" algn="just" rtl="0">
              <a:spcBef>
                <a:spcPts val="400"/>
              </a:spcBef>
              <a:spcAft>
                <a:spcPts val="0"/>
              </a:spcAft>
              <a:buClr>
                <a:srgbClr val="000000"/>
              </a:buClr>
              <a:buFont typeface="Arial"/>
              <a:buNone/>
            </a:pPr>
            <a:endParaRPr sz="2400" b="0" i="1" u="none" strike="noStrike" cap="none" baseline="0">
              <a:solidFill>
                <a:srgbClr val="000000"/>
              </a:solidFill>
              <a:latin typeface="Calibri"/>
              <a:ea typeface="Calibri"/>
              <a:cs typeface="Calibri"/>
              <a:sym typeface="Calibri"/>
            </a:endParaRPr>
          </a:p>
          <a:p>
            <a:pPr marL="0" marR="0" lvl="0" indent="0" algn="just" rtl="0">
              <a:spcBef>
                <a:spcPts val="4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The aim of strategic planning is to cope with the growing uncertainty and over-determination of territorial phenomena (</a:t>
            </a:r>
            <a:r>
              <a:rPr lang="en-US" sz="2400" b="0" i="0" u="none" strike="noStrike" cap="none" baseline="0" dirty="0" err="1">
                <a:solidFill>
                  <a:schemeClr val="tx1"/>
                </a:solidFill>
                <a:latin typeface="Calibri"/>
                <a:ea typeface="Calibri"/>
                <a:cs typeface="Calibri"/>
                <a:sym typeface="Calibri"/>
              </a:rPr>
              <a:t>Secchi</a:t>
            </a:r>
            <a:r>
              <a:rPr lang="en-US" sz="2400" b="0" i="0" u="none" strike="noStrike" cap="none" baseline="0" dirty="0">
                <a:solidFill>
                  <a:schemeClr val="tx1"/>
                </a:solidFill>
                <a:latin typeface="Calibri"/>
                <a:ea typeface="Calibri"/>
                <a:cs typeface="Calibri"/>
                <a:sym typeface="Calibri"/>
              </a:rPr>
              <a:t> 2001, </a:t>
            </a:r>
            <a:r>
              <a:rPr lang="en-US" sz="2400" b="0" i="0" u="none" strike="noStrike" cap="none" baseline="0" dirty="0" err="1">
                <a:solidFill>
                  <a:schemeClr val="tx1"/>
                </a:solidFill>
                <a:latin typeface="Calibri"/>
                <a:ea typeface="Calibri"/>
                <a:cs typeface="Calibri"/>
                <a:sym typeface="Calibri"/>
              </a:rPr>
              <a:t>Gabellini</a:t>
            </a:r>
            <a:r>
              <a:rPr lang="en-US" sz="2400" b="0" i="0" u="none" strike="noStrike" cap="none" baseline="0" dirty="0">
                <a:solidFill>
                  <a:schemeClr val="tx1"/>
                </a:solidFill>
                <a:latin typeface="Calibri"/>
                <a:ea typeface="Calibri"/>
                <a:cs typeface="Calibri"/>
                <a:sym typeface="Calibri"/>
              </a:rPr>
              <a:t> 2004</a:t>
            </a:r>
            <a:r>
              <a:rPr lang="en-US" sz="2400" b="0" i="0" u="none" strike="noStrike" cap="none" baseline="0" dirty="0" smtClean="0">
                <a:solidFill>
                  <a:schemeClr val="tx1"/>
                </a:solidFill>
                <a:latin typeface="Calibri"/>
                <a:ea typeface="Calibri"/>
                <a:cs typeface="Calibri"/>
                <a:sym typeface="Calibri"/>
              </a:rPr>
              <a:t>)</a:t>
            </a:r>
            <a:endParaRPr lang="en-US" sz="2400" b="0" i="0" u="none" strike="noStrike" cap="none" baseline="0" dirty="0">
              <a:solidFill>
                <a:schemeClr val="tx1"/>
              </a:solidFill>
              <a:latin typeface="Calibri"/>
              <a:ea typeface="Calibri"/>
              <a:cs typeface="Calibri"/>
              <a:sym typeface="Calibri"/>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Strategic Plan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26" name="Shape 126"/>
          <p:cNvSpPr txBox="1">
            <a:spLocks noGrp="1"/>
          </p:cNvSpPr>
          <p:nvPr>
            <p:ph type="body" idx="1"/>
          </p:nvPr>
        </p:nvSpPr>
        <p:spPr>
          <a:xfrm>
            <a:off x="428595" y="1543032"/>
            <a:ext cx="8229600" cy="4525963"/>
          </a:xfrm>
          <a:prstGeom prst="rect">
            <a:avLst/>
          </a:prstGeom>
          <a:noFill/>
          <a:ln>
            <a:noFill/>
          </a:ln>
        </p:spPr>
        <p:txBody>
          <a:bodyPr lIns="45700" tIns="45700" rIns="45700" bIns="45700" anchor="t" anchorCtr="0">
            <a:noAutofit/>
          </a:bodyPr>
          <a:lstStyle/>
          <a:p>
            <a:pPr marL="0" marR="0" lvl="1" indent="0" algn="just" rtl="0">
              <a:lnSpc>
                <a:spcPct val="93000"/>
              </a:lnSpc>
              <a:spcBef>
                <a:spcPts val="0"/>
              </a:spcBef>
              <a:spcAft>
                <a:spcPts val="0"/>
              </a:spcAft>
              <a:buClr>
                <a:srgbClr val="000000"/>
              </a:buClr>
              <a:buSzPct val="25000"/>
              <a:buFont typeface="Arial"/>
              <a:buNone/>
            </a:pPr>
            <a:r>
              <a:rPr lang="en-US" sz="2600" b="0" i="0" u="none" strike="noStrike" cap="none" baseline="0" dirty="0">
                <a:solidFill>
                  <a:schemeClr val="tx1"/>
                </a:solidFill>
                <a:latin typeface="Calibri"/>
                <a:ea typeface="Calibri"/>
                <a:cs typeface="Calibri"/>
                <a:sym typeface="Calibri"/>
              </a:rPr>
              <a:t>Other aims:</a:t>
            </a:r>
          </a:p>
          <a:p>
            <a:pPr marL="0" marR="0" lvl="1" indent="0" algn="just" rtl="0">
              <a:lnSpc>
                <a:spcPct val="93000"/>
              </a:lnSpc>
              <a:spcBef>
                <a:spcPts val="400"/>
              </a:spcBef>
              <a:spcAft>
                <a:spcPts val="0"/>
              </a:spcAft>
              <a:buClr>
                <a:srgbClr val="000000"/>
              </a:buClr>
              <a:buFont typeface="Arial"/>
              <a:buNone/>
            </a:pPr>
            <a:endParaRPr sz="2600" b="0" i="0" u="none" strike="noStrike" cap="none" baseline="0">
              <a:solidFill>
                <a:schemeClr val="tx1"/>
              </a:solidFill>
              <a:latin typeface="Calibri"/>
              <a:ea typeface="Calibri"/>
              <a:cs typeface="Calibri"/>
              <a:sym typeface="Calibri"/>
            </a:endParaRPr>
          </a:p>
          <a:p>
            <a:pPr marL="0" marR="0" lvl="1" indent="0" algn="just" rtl="0">
              <a:lnSpc>
                <a:spcPct val="93000"/>
              </a:lnSpc>
              <a:spcBef>
                <a:spcPts val="400"/>
              </a:spcBef>
              <a:spcAft>
                <a:spcPts val="0"/>
              </a:spcAft>
              <a:buClr>
                <a:srgbClr val="000000"/>
              </a:buClr>
              <a:buSzPct val="25000"/>
              <a:buFont typeface="Arial"/>
              <a:buNone/>
            </a:pPr>
            <a:r>
              <a:rPr lang="en-US" sz="2600" b="0" i="0" u="none" strike="noStrike" cap="none" baseline="0" dirty="0">
                <a:solidFill>
                  <a:schemeClr val="tx1"/>
                </a:solidFill>
                <a:latin typeface="Calibri"/>
                <a:ea typeface="Calibri"/>
                <a:cs typeface="Calibri"/>
                <a:sym typeface="Calibri"/>
              </a:rPr>
              <a:t>- to propose a global project for strengthening the size and comprehensive implementation through the foreshadowing of possible outcomes;</a:t>
            </a:r>
          </a:p>
          <a:p>
            <a:pPr marL="0" marR="0" lvl="1" indent="0" algn="just" rtl="0">
              <a:lnSpc>
                <a:spcPct val="93000"/>
              </a:lnSpc>
              <a:spcBef>
                <a:spcPts val="400"/>
              </a:spcBef>
              <a:spcAft>
                <a:spcPts val="0"/>
              </a:spcAft>
              <a:buClr>
                <a:srgbClr val="000000"/>
              </a:buClr>
              <a:buFont typeface="Arial"/>
              <a:buNone/>
            </a:pPr>
            <a:endParaRPr sz="2600" b="0" i="0" u="none" strike="noStrike" cap="none" baseline="0">
              <a:solidFill>
                <a:schemeClr val="tx1"/>
              </a:solidFill>
              <a:latin typeface="Calibri"/>
              <a:ea typeface="Calibri"/>
              <a:cs typeface="Calibri"/>
              <a:sym typeface="Calibri"/>
            </a:endParaRPr>
          </a:p>
          <a:p>
            <a:pPr marL="0" marR="0" lvl="1" indent="0" algn="just" rtl="0">
              <a:lnSpc>
                <a:spcPct val="93000"/>
              </a:lnSpc>
              <a:spcBef>
                <a:spcPts val="400"/>
              </a:spcBef>
              <a:spcAft>
                <a:spcPts val="0"/>
              </a:spcAft>
              <a:buClr>
                <a:srgbClr val="000000"/>
              </a:buClr>
              <a:buSzPct val="25000"/>
              <a:buFont typeface="Arial"/>
              <a:buNone/>
            </a:pPr>
            <a:r>
              <a:rPr lang="en-US" sz="2600" b="0" i="0" u="none" strike="noStrike" cap="none" baseline="0" dirty="0">
                <a:solidFill>
                  <a:schemeClr val="tx1"/>
                </a:solidFill>
                <a:latin typeface="Calibri"/>
                <a:ea typeface="Calibri"/>
                <a:cs typeface="Calibri"/>
                <a:sym typeface="Calibri"/>
              </a:rPr>
              <a:t>- to guide and assess possible alternative choices of local development with a "constructivist" and non deterministic (if-then) vision of the future.</a:t>
            </a:r>
          </a:p>
          <a:p>
            <a:pPr marL="255586" marR="0" lvl="1" indent="150813" algn="l" rtl="0">
              <a:lnSpc>
                <a:spcPct val="93000"/>
              </a:lnSpc>
              <a:spcBef>
                <a:spcPts val="400"/>
              </a:spcBef>
              <a:spcAft>
                <a:spcPts val="0"/>
              </a:spcAft>
              <a:buClr>
                <a:srgbClr val="C0C0C0"/>
              </a:buClr>
              <a:buFont typeface="Arial"/>
              <a:buNone/>
            </a:pPr>
            <a:endParaRPr sz="2600" b="0" i="0" u="none" strike="noStrike" cap="none" baseline="0">
              <a:solidFill>
                <a:srgbClr val="000000"/>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Concept of risk</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32" name="Shape 132"/>
          <p:cNvSpPr txBox="1">
            <a:spLocks noGrp="1"/>
          </p:cNvSpPr>
          <p:nvPr>
            <p:ph type="body" idx="1"/>
          </p:nvPr>
        </p:nvSpPr>
        <p:spPr>
          <a:xfrm>
            <a:off x="357158" y="1142984"/>
            <a:ext cx="8229600" cy="4525963"/>
          </a:xfrm>
          <a:prstGeom prst="rect">
            <a:avLst/>
          </a:prstGeom>
          <a:noFill/>
          <a:ln>
            <a:noFill/>
          </a:ln>
        </p:spPr>
        <p:txBody>
          <a:bodyPr lIns="45700" tIns="45700" rIns="45700" bIns="45700" anchor="t" anchorCtr="0">
            <a:noAutofit/>
          </a:bodyPr>
          <a:lstStyle/>
          <a:p>
            <a:pPr marL="0" indent="0" algn="just">
              <a:spcBef>
                <a:spcPts val="0"/>
              </a:spcBef>
              <a:buSzPct val="25000"/>
              <a:buNone/>
            </a:pPr>
            <a:r>
              <a:rPr lang="en-US" sz="2400" dirty="0" smtClean="0"/>
              <a:t>Talking about planning and strategic planning means having an idea of what you intend to reach and what you intend to avoid. It means to deal with the concept of risk.</a:t>
            </a:r>
          </a:p>
          <a:p>
            <a:pPr marL="0" marR="0" lvl="0" indent="0" algn="just" rtl="0">
              <a:lnSpc>
                <a:spcPct val="100000"/>
              </a:lnSpc>
              <a:spcBef>
                <a:spcPts val="0"/>
              </a:spcBef>
              <a:spcAft>
                <a:spcPts val="0"/>
              </a:spcAft>
              <a:buClr>
                <a:srgbClr val="000000"/>
              </a:buClr>
              <a:buSzPct val="25000"/>
              <a:buFont typeface="Arial"/>
              <a:buNone/>
            </a:pPr>
            <a:endParaRPr lang="en-US" sz="2492" b="0" i="0" u="none" strike="noStrike" cap="none" baseline="0" dirty="0" smtClean="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ct val="25000"/>
              <a:buFont typeface="Arial"/>
              <a:buNone/>
            </a:pPr>
            <a:r>
              <a:rPr lang="en-US" sz="2492" b="0" i="0" u="none" strike="noStrike" cap="none" baseline="0" dirty="0" smtClean="0">
                <a:solidFill>
                  <a:srgbClr val="000000"/>
                </a:solidFill>
                <a:latin typeface="Calibri"/>
                <a:ea typeface="Calibri"/>
                <a:cs typeface="Calibri"/>
                <a:sym typeface="Calibri"/>
              </a:rPr>
              <a:t>Risk </a:t>
            </a:r>
            <a:r>
              <a:rPr lang="en-US" sz="2492" b="0" i="0" u="none" strike="noStrike" cap="none" baseline="0" dirty="0">
                <a:solidFill>
                  <a:srgbClr val="000000"/>
                </a:solidFill>
                <a:latin typeface="Calibri"/>
                <a:ea typeface="Calibri"/>
                <a:cs typeface="Calibri"/>
                <a:sym typeface="Calibri"/>
              </a:rPr>
              <a:t>is defined and analyzed in distinct ways according to the discipline and perspective.</a:t>
            </a:r>
          </a:p>
          <a:p>
            <a:pPr marL="0" marR="0" lvl="0" indent="0" algn="just" rtl="0">
              <a:lnSpc>
                <a:spcPct val="100000"/>
              </a:lnSpc>
              <a:spcBef>
                <a:spcPts val="600"/>
              </a:spcBef>
              <a:spcAft>
                <a:spcPts val="0"/>
              </a:spcAft>
              <a:buClr>
                <a:srgbClr val="000000"/>
              </a:buClr>
              <a:buFont typeface="Arial"/>
              <a:buNone/>
            </a:pPr>
            <a:endParaRPr sz="2492"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92" b="0" i="0" u="none" strike="noStrike" cap="none" baseline="0" dirty="0">
                <a:solidFill>
                  <a:srgbClr val="000000"/>
                </a:solidFill>
                <a:latin typeface="Calibri"/>
                <a:ea typeface="Calibri"/>
                <a:cs typeface="Calibri"/>
                <a:sym typeface="Calibri"/>
              </a:rPr>
              <a:t>The quantitative models show more and more their limitations and unfitness to face the complexity of the different </a:t>
            </a:r>
            <a:r>
              <a:rPr lang="en-US" sz="2492" b="0" i="0" u="none" strike="noStrike" cap="none" baseline="0" dirty="0" smtClean="0">
                <a:solidFill>
                  <a:srgbClr val="000000"/>
                </a:solidFill>
                <a:latin typeface="Calibri"/>
                <a:ea typeface="Calibri"/>
                <a:cs typeface="Calibri"/>
                <a:sym typeface="Calibri"/>
              </a:rPr>
              <a:t>issues.  </a:t>
            </a:r>
            <a:endParaRPr lang="en-US" sz="2492" b="0" i="0" u="none" strike="noStrike" cap="none" baseline="0" dirty="0">
              <a:solidFill>
                <a:srgbClr val="000000"/>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92" b="0" i="0" u="none" strike="noStrike" cap="none" baseline="0" dirty="0" smtClean="0">
                <a:solidFill>
                  <a:srgbClr val="000000"/>
                </a:solidFill>
                <a:latin typeface="Calibri"/>
                <a:ea typeface="Calibri"/>
                <a:cs typeface="Calibri"/>
                <a:sym typeface="Calibri"/>
              </a:rPr>
              <a:t>Knowledge </a:t>
            </a:r>
            <a:r>
              <a:rPr lang="en-US" sz="2492" b="0" i="0" u="none" strike="noStrike" cap="none" baseline="0" dirty="0">
                <a:solidFill>
                  <a:srgbClr val="000000"/>
                </a:solidFill>
                <a:latin typeface="Calibri"/>
                <a:ea typeface="Calibri"/>
                <a:cs typeface="Calibri"/>
                <a:sym typeface="Calibri"/>
              </a:rPr>
              <a:t>is characterized by deep uncertainty or too low level of structuring. We need to acknowledge the multidimensionality of the concept of risk and accept the coexistence of distinct paradigms.</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Concept of risk</a:t>
            </a:r>
            <a:br>
              <a:rPr lang="en-US" sz="3600" b="0" i="0" u="none" strike="noStrike" cap="none" baseline="0" dirty="0">
                <a:solidFill>
                  <a:srgbClr val="000000"/>
                </a:solidFill>
                <a:latin typeface="Calibri"/>
                <a:ea typeface="Calibri"/>
                <a:cs typeface="Calibri"/>
                <a:sym typeface="Calibri"/>
              </a:rPr>
            </a:br>
            <a:endParaRPr lang="en-US" sz="1600" b="0" i="0" u="none" strike="noStrike" cap="none" baseline="0" dirty="0">
              <a:solidFill>
                <a:srgbClr val="000000"/>
              </a:solidFill>
              <a:latin typeface="Calibri"/>
              <a:ea typeface="Calibri"/>
              <a:cs typeface="Calibri"/>
              <a:sym typeface="Calibri"/>
            </a:endParaRPr>
          </a:p>
        </p:txBody>
      </p:sp>
      <p:sp>
        <p:nvSpPr>
          <p:cNvPr id="138" name="Shape 138"/>
          <p:cNvSpPr txBox="1">
            <a:spLocks noGrp="1"/>
          </p:cNvSpPr>
          <p:nvPr>
            <p:ph type="body" idx="1"/>
          </p:nvPr>
        </p:nvSpPr>
        <p:spPr>
          <a:xfrm>
            <a:off x="457200" y="1357298"/>
            <a:ext cx="8229600" cy="4525963"/>
          </a:xfrm>
          <a:prstGeom prst="rect">
            <a:avLst/>
          </a:prstGeom>
          <a:noFill/>
          <a:ln>
            <a:noFill/>
          </a:ln>
        </p:spPr>
        <p:txBody>
          <a:bodyPr lIns="45700" tIns="45700" rIns="45700"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endParaRPr lang="en-US" sz="2400" b="0" i="0" u="none" strike="noStrike" cap="none" baseline="0" dirty="0" smtClean="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ct val="25000"/>
              <a:buFont typeface="Arial"/>
              <a:buNone/>
            </a:pPr>
            <a:r>
              <a:rPr lang="en-US" sz="2400" b="0" i="0" u="none" strike="noStrike" cap="none" baseline="0" dirty="0" smtClean="0">
                <a:solidFill>
                  <a:srgbClr val="000000"/>
                </a:solidFill>
                <a:latin typeface="Calibri"/>
                <a:ea typeface="Calibri"/>
                <a:cs typeface="Calibri"/>
                <a:sym typeface="Calibri"/>
              </a:rPr>
              <a:t>For </a:t>
            </a:r>
            <a:r>
              <a:rPr lang="en-US" sz="2400" b="0" i="0" u="none" strike="noStrike" cap="none" baseline="0" dirty="0">
                <a:solidFill>
                  <a:srgbClr val="000000"/>
                </a:solidFill>
                <a:latin typeface="Calibri"/>
                <a:ea typeface="Calibri"/>
                <a:cs typeface="Calibri"/>
                <a:sym typeface="Calibri"/>
              </a:rPr>
              <a:t>instance, in economics the notion of </a:t>
            </a:r>
            <a:r>
              <a:rPr lang="en-US" sz="2400" b="0" i="0" u="none" strike="noStrike" cap="none" baseline="0" dirty="0" smtClean="0">
                <a:solidFill>
                  <a:srgbClr val="000000"/>
                </a:solidFill>
                <a:latin typeface="Calibri"/>
                <a:ea typeface="Calibri"/>
                <a:cs typeface="Calibri"/>
                <a:sym typeface="Calibri"/>
              </a:rPr>
              <a:t>risk </a:t>
            </a:r>
            <a:r>
              <a:rPr lang="en-US" sz="2400" b="0" i="0" u="none" strike="noStrike" cap="none" baseline="0" dirty="0">
                <a:solidFill>
                  <a:srgbClr val="000000"/>
                </a:solidFill>
                <a:latin typeface="Calibri"/>
                <a:ea typeface="Calibri"/>
                <a:cs typeface="Calibri"/>
                <a:sym typeface="Calibri"/>
              </a:rPr>
              <a:t>is not charged with a negative flavor. </a:t>
            </a:r>
            <a:r>
              <a:rPr lang="en-US" sz="2400" b="0" i="0" u="none" strike="noStrike" cap="none" baseline="0" dirty="0" smtClean="0">
                <a:solidFill>
                  <a:srgbClr val="000000"/>
                </a:solidFill>
                <a:latin typeface="Calibri"/>
                <a:ea typeface="Calibri"/>
                <a:cs typeface="Calibri"/>
                <a:sym typeface="Calibri"/>
              </a:rPr>
              <a:t>It </a:t>
            </a:r>
            <a:r>
              <a:rPr lang="en-US" sz="2400" b="0" i="0" u="none" strike="noStrike" cap="none" baseline="0" dirty="0">
                <a:solidFill>
                  <a:srgbClr val="000000"/>
                </a:solidFill>
                <a:latin typeface="Calibri"/>
                <a:ea typeface="Calibri"/>
                <a:cs typeface="Calibri"/>
                <a:sym typeface="Calibri"/>
              </a:rPr>
              <a:t>is introduced as an opportunity for a positive and desired outcome.</a:t>
            </a:r>
          </a:p>
          <a:p>
            <a:pPr marL="0" marR="0" lvl="0" indent="0" algn="l" rtl="0">
              <a:lnSpc>
                <a:spcPct val="100000"/>
              </a:lnSpc>
              <a:spcBef>
                <a:spcPts val="700"/>
              </a:spcBef>
              <a:spcAft>
                <a:spcPts val="0"/>
              </a:spcAft>
              <a:buClr>
                <a:srgbClr val="000000"/>
              </a:buClr>
              <a:buFont typeface="Arial"/>
              <a:buNone/>
            </a:pPr>
            <a:endParaRPr sz="2400" b="1" i="0" u="none" strike="noStrike" cap="none" baseline="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In other domains (like natural phenomena, industrial disasters, diseases, epidemic crisis), risk assumes a negative flavor, an idea of loss, damage, catastrophe, it is an undesired result</a:t>
            </a:r>
            <a:r>
              <a:rPr lang="en-US" sz="2400" b="0" i="0" u="none" strike="noStrike" cap="none" baseline="0" dirty="0" smtClean="0">
                <a:solidFill>
                  <a:srgbClr val="000000"/>
                </a:solidFill>
                <a:latin typeface="Calibri"/>
                <a:ea typeface="Calibri"/>
                <a:cs typeface="Calibri"/>
                <a:sym typeface="Calibri"/>
              </a:rPr>
              <a:t>.</a:t>
            </a:r>
          </a:p>
          <a:p>
            <a:pPr marL="0" marR="0" lvl="0" indent="0" algn="l" rtl="0">
              <a:lnSpc>
                <a:spcPct val="100000"/>
              </a:lnSpc>
              <a:spcBef>
                <a:spcPts val="600"/>
              </a:spcBef>
              <a:spcAft>
                <a:spcPts val="0"/>
              </a:spcAft>
              <a:buClr>
                <a:srgbClr val="000000"/>
              </a:buClr>
              <a:buSzPct val="25000"/>
              <a:buFont typeface="Arial"/>
              <a:buNone/>
            </a:pPr>
            <a:endParaRPr lang="en-US" sz="2800" dirty="0" smtClean="0"/>
          </a:p>
          <a:p>
            <a:pPr marL="0" marR="0" lvl="0" indent="0" algn="l" rtl="0">
              <a:lnSpc>
                <a:spcPct val="100000"/>
              </a:lnSpc>
              <a:spcBef>
                <a:spcPts val="600"/>
              </a:spcBef>
              <a:spcAft>
                <a:spcPts val="0"/>
              </a:spcAft>
              <a:buClr>
                <a:srgbClr val="000000"/>
              </a:buClr>
              <a:buSzPct val="25000"/>
              <a:buFont typeface="Arial"/>
              <a:buNone/>
            </a:pPr>
            <a:endParaRPr lang="en-US" sz="2800" dirty="0" smtClean="0"/>
          </a:p>
          <a:p>
            <a:pPr marL="0" lvl="0" indent="0">
              <a:spcBef>
                <a:spcPts val="600"/>
              </a:spcBef>
              <a:buSzPct val="25000"/>
              <a:buNone/>
            </a:pPr>
            <a:endParaRPr lang="en-US" sz="2800" dirty="0" smtClean="0"/>
          </a:p>
          <a:p>
            <a:pPr marL="0" lvl="0" indent="0">
              <a:spcBef>
                <a:spcPts val="600"/>
              </a:spcBef>
              <a:buSzPct val="25000"/>
              <a:buNone/>
            </a:pPr>
            <a:r>
              <a:rPr lang="en-US" sz="1400" dirty="0" smtClean="0"/>
              <a:t>Ref. </a:t>
            </a:r>
            <a:r>
              <a:rPr lang="en-US" sz="1400" dirty="0" err="1" smtClean="0"/>
              <a:t>Nau</a:t>
            </a:r>
            <a:r>
              <a:rPr lang="en-US" sz="1400" dirty="0" smtClean="0"/>
              <a:t> R., </a:t>
            </a:r>
            <a:r>
              <a:rPr lang="en-US" sz="1400" dirty="0" err="1" smtClean="0"/>
              <a:t>Grønn</a:t>
            </a:r>
            <a:r>
              <a:rPr lang="en-US" sz="1400" dirty="0" smtClean="0"/>
              <a:t> E., </a:t>
            </a:r>
            <a:r>
              <a:rPr lang="en-US" sz="1400" dirty="0" err="1" smtClean="0"/>
              <a:t>Machina</a:t>
            </a:r>
            <a:r>
              <a:rPr lang="en-US" sz="1400" dirty="0" smtClean="0"/>
              <a:t> M. and </a:t>
            </a:r>
            <a:r>
              <a:rPr lang="en-US" sz="1400" dirty="0" err="1" smtClean="0"/>
              <a:t>Bergland</a:t>
            </a:r>
            <a:r>
              <a:rPr lang="en-US" sz="1400" dirty="0" smtClean="0"/>
              <a:t> O. (2013), </a:t>
            </a:r>
            <a:r>
              <a:rPr lang="en-US" sz="1400" i="1" dirty="0" smtClean="0"/>
              <a:t>Economic and Environmental Risk and Uncertainty: New Models and Methods</a:t>
            </a:r>
            <a:r>
              <a:rPr lang="en-US" sz="1400" dirty="0" smtClean="0"/>
              <a:t>, Dordrecht, Springer.</a:t>
            </a:r>
            <a:endParaRPr lang="en-US" sz="1400" b="0" i="0" u="none" strike="noStrike" cap="none" baseline="0" dirty="0">
              <a:solidFill>
                <a:srgbClr val="000000"/>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4000" b="0" i="0" u="none" strike="noStrike" cap="none" baseline="0" dirty="0">
                <a:solidFill>
                  <a:srgbClr val="000000"/>
                </a:solidFill>
                <a:latin typeface="Calibri"/>
                <a:ea typeface="Calibri"/>
                <a:cs typeface="Calibri"/>
                <a:sym typeface="Calibri"/>
              </a:rPr>
              <a:t>Concept of risk</a:t>
            </a:r>
            <a:br>
              <a:rPr lang="en-US" sz="4000" b="0" i="0" u="none" strike="noStrike" cap="none" baseline="0" dirty="0">
                <a:solidFill>
                  <a:srgbClr val="000000"/>
                </a:solidFill>
                <a:latin typeface="Calibri"/>
                <a:ea typeface="Calibri"/>
                <a:cs typeface="Calibri"/>
                <a:sym typeface="Calibri"/>
              </a:rPr>
            </a:br>
            <a:endParaRPr lang="en-US" sz="1800" b="0" i="0" u="none" strike="noStrike" cap="none" baseline="0" dirty="0">
              <a:solidFill>
                <a:srgbClr val="000000"/>
              </a:solidFill>
              <a:latin typeface="Calibri"/>
              <a:ea typeface="Calibri"/>
              <a:cs typeface="Calibri"/>
              <a:sym typeface="Calibri"/>
            </a:endParaRPr>
          </a:p>
        </p:txBody>
      </p:sp>
      <p:sp>
        <p:nvSpPr>
          <p:cNvPr id="150" name="Shape 150"/>
          <p:cNvSpPr txBox="1">
            <a:spLocks noGrp="1"/>
          </p:cNvSpPr>
          <p:nvPr>
            <p:ph type="body" idx="1"/>
          </p:nvPr>
        </p:nvSpPr>
        <p:spPr>
          <a:xfrm>
            <a:off x="457200" y="1831993"/>
            <a:ext cx="8229600" cy="4525964"/>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600" b="0" i="0" u="none" strike="noStrike" cap="none" baseline="0" dirty="0">
                <a:solidFill>
                  <a:srgbClr val="000000"/>
                </a:solidFill>
                <a:latin typeface="Calibri"/>
                <a:ea typeface="Calibri"/>
                <a:cs typeface="Calibri"/>
                <a:sym typeface="Calibri"/>
              </a:rPr>
              <a:t>A clear distinction between risk and danger can be found in </a:t>
            </a:r>
            <a:r>
              <a:rPr lang="en-US" sz="2600" b="0" i="0" u="none" strike="noStrike" cap="none" baseline="0" dirty="0" err="1">
                <a:solidFill>
                  <a:srgbClr val="000000"/>
                </a:solidFill>
                <a:latin typeface="Calibri"/>
                <a:ea typeface="Calibri"/>
                <a:cs typeface="Calibri"/>
                <a:sym typeface="Calibri"/>
              </a:rPr>
              <a:t>Luhmann</a:t>
            </a:r>
            <a:r>
              <a:rPr lang="en-US" sz="2600" b="0" i="0" u="none" strike="noStrike" cap="none" baseline="0" dirty="0">
                <a:solidFill>
                  <a:srgbClr val="000000"/>
                </a:solidFill>
                <a:latin typeface="Calibri"/>
                <a:ea typeface="Calibri"/>
                <a:cs typeface="Calibri"/>
                <a:sym typeface="Calibri"/>
              </a:rPr>
              <a:t> (1991): </a:t>
            </a:r>
          </a:p>
          <a:p>
            <a:pPr marL="0" marR="0" lvl="0" indent="0" algn="just" rtl="0">
              <a:lnSpc>
                <a:spcPct val="100000"/>
              </a:lnSpc>
              <a:spcBef>
                <a:spcPts val="700"/>
              </a:spcBef>
              <a:spcAft>
                <a:spcPts val="0"/>
              </a:spcAft>
              <a:buClr>
                <a:srgbClr val="000000"/>
              </a:buClr>
              <a:buFont typeface="Arial"/>
              <a:buNone/>
            </a:pPr>
            <a:endParaRPr sz="26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25000"/>
              <a:buFont typeface="Arial"/>
              <a:buNone/>
            </a:pPr>
            <a:r>
              <a:rPr lang="en-US" sz="2600" b="0" i="0" u="none" strike="noStrike" cap="none" baseline="0" dirty="0" smtClean="0">
                <a:solidFill>
                  <a:srgbClr val="000000"/>
                </a:solidFill>
                <a:latin typeface="Calibri"/>
                <a:ea typeface="Calibri"/>
                <a:cs typeface="Calibri"/>
                <a:sym typeface="Calibri"/>
              </a:rPr>
              <a:t>We </a:t>
            </a:r>
            <a:r>
              <a:rPr lang="en-US" sz="2600" b="0" i="0" u="none" strike="noStrike" cap="none" baseline="0" dirty="0">
                <a:solidFill>
                  <a:srgbClr val="000000"/>
                </a:solidFill>
                <a:latin typeface="Calibri"/>
                <a:ea typeface="Calibri"/>
                <a:cs typeface="Calibri"/>
                <a:sym typeface="Calibri"/>
              </a:rPr>
              <a:t>have a danger when a damaging event occurs independently of any decision</a:t>
            </a:r>
            <a:r>
              <a:rPr lang="en-US" sz="2600" b="0" i="0" u="none" strike="noStrike" cap="none" baseline="0" dirty="0" smtClean="0">
                <a:solidFill>
                  <a:srgbClr val="000000"/>
                </a:solidFill>
                <a:latin typeface="Calibri"/>
                <a:ea typeface="Calibri"/>
                <a:cs typeface="Calibri"/>
                <a:sym typeface="Calibri"/>
              </a:rPr>
              <a:t>.</a:t>
            </a:r>
          </a:p>
          <a:p>
            <a:pPr marL="0" marR="0" lvl="0" indent="0" algn="just" rtl="0">
              <a:lnSpc>
                <a:spcPct val="100000"/>
              </a:lnSpc>
              <a:spcBef>
                <a:spcPts val="600"/>
              </a:spcBef>
              <a:spcAft>
                <a:spcPts val="0"/>
              </a:spcAft>
              <a:buClr>
                <a:srgbClr val="000000"/>
              </a:buClr>
              <a:buSzPct val="25000"/>
              <a:buFont typeface="Arial"/>
              <a:buNone/>
            </a:pPr>
            <a:endParaRPr lang="en-US" sz="2600" b="0" i="0" u="none" strike="noStrike" cap="none" baseline="0" dirty="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25000"/>
              <a:buFontTx/>
              <a:buChar char="-"/>
            </a:pPr>
            <a:r>
              <a:rPr lang="en-US" sz="2600" b="0" i="0" u="none" strike="noStrike" cap="none" baseline="0" dirty="0" smtClean="0">
                <a:solidFill>
                  <a:srgbClr val="000000"/>
                </a:solidFill>
                <a:latin typeface="Calibri"/>
                <a:ea typeface="Calibri"/>
                <a:cs typeface="Calibri"/>
                <a:sym typeface="Calibri"/>
              </a:rPr>
              <a:t>We </a:t>
            </a:r>
            <a:r>
              <a:rPr lang="en-US" sz="2600" b="0" i="0" u="none" strike="noStrike" cap="none" baseline="0" dirty="0">
                <a:solidFill>
                  <a:srgbClr val="000000"/>
                </a:solidFill>
                <a:latin typeface="Calibri"/>
                <a:ea typeface="Calibri"/>
                <a:cs typeface="Calibri"/>
                <a:sym typeface="Calibri"/>
              </a:rPr>
              <a:t>have a risk when the occurring of an event, advantageous or disadvantageous (e.g. winning of the lottery), is connected to a decision</a:t>
            </a:r>
            <a:r>
              <a:rPr lang="en-US" sz="2600" b="0" i="0" u="none" strike="noStrike" cap="none" baseline="0" dirty="0" smtClean="0">
                <a:solidFill>
                  <a:srgbClr val="000000"/>
                </a:solidFill>
                <a:latin typeface="Calibri"/>
                <a:ea typeface="Calibri"/>
                <a:cs typeface="Calibri"/>
                <a:sym typeface="Calibri"/>
              </a:rPr>
              <a:t>.</a:t>
            </a:r>
          </a:p>
          <a:p>
            <a:pPr marL="0" marR="0" lvl="0" indent="0" algn="just" rtl="0">
              <a:lnSpc>
                <a:spcPct val="100000"/>
              </a:lnSpc>
              <a:spcBef>
                <a:spcPts val="600"/>
              </a:spcBef>
              <a:spcAft>
                <a:spcPts val="0"/>
              </a:spcAft>
              <a:buClr>
                <a:srgbClr val="000000"/>
              </a:buClr>
              <a:buSzPct val="25000"/>
              <a:buFontTx/>
              <a:buChar char="-"/>
            </a:pPr>
            <a:endParaRPr lang="en-US" sz="2800" dirty="0" smtClean="0"/>
          </a:p>
          <a:p>
            <a:pPr marL="0" lvl="0" indent="0" algn="just">
              <a:spcBef>
                <a:spcPts val="600"/>
              </a:spcBef>
              <a:buSzPct val="25000"/>
              <a:buFontTx/>
              <a:buChar char="-"/>
            </a:pPr>
            <a:r>
              <a:rPr lang="en-US" sz="1400" dirty="0" smtClean="0"/>
              <a:t>Ref. </a:t>
            </a:r>
            <a:r>
              <a:rPr lang="en-US" sz="1400" dirty="0" err="1" smtClean="0"/>
              <a:t>Luhmann</a:t>
            </a:r>
            <a:r>
              <a:rPr lang="en-US" sz="1400" dirty="0" smtClean="0"/>
              <a:t> N. (1991), </a:t>
            </a:r>
            <a:r>
              <a:rPr lang="en-US" sz="1400" i="1" dirty="0" err="1" smtClean="0"/>
              <a:t>Soziologie</a:t>
            </a:r>
            <a:r>
              <a:rPr lang="en-US" sz="1400" i="1" dirty="0" smtClean="0"/>
              <a:t> des </a:t>
            </a:r>
            <a:r>
              <a:rPr lang="en-US" sz="1400" i="1" dirty="0" err="1" smtClean="0"/>
              <a:t>Risikos</a:t>
            </a:r>
            <a:r>
              <a:rPr lang="en-US" sz="1400" dirty="0" smtClean="0"/>
              <a:t>, Berlin, Walter de </a:t>
            </a:r>
            <a:r>
              <a:rPr lang="en-US" sz="1400" dirty="0" err="1" smtClean="0"/>
              <a:t>Gruyter</a:t>
            </a:r>
            <a:r>
              <a:rPr lang="en-US" sz="1400" dirty="0" smtClean="0"/>
              <a:t>.</a:t>
            </a:r>
            <a:endParaRPr lang="en-US" sz="1400" b="0" i="0" u="none" strike="noStrike" cap="none" baseline="0" dirty="0">
              <a:solidFill>
                <a:srgbClr val="000000"/>
              </a:solidFill>
              <a:latin typeface="Calibri"/>
              <a:ea typeface="Calibri"/>
              <a:cs typeface="Calibri"/>
              <a:sym typeface="Calibri"/>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Concept of risk</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56" name="Shape 156"/>
          <p:cNvSpPr txBox="1">
            <a:spLocks noGrp="1"/>
          </p:cNvSpPr>
          <p:nvPr>
            <p:ph type="body" idx="1"/>
          </p:nvPr>
        </p:nvSpPr>
        <p:spPr>
          <a:xfrm>
            <a:off x="457200" y="1425595"/>
            <a:ext cx="8229600"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800" b="0" i="0" u="none" strike="noStrike" cap="none" baseline="0" dirty="0">
                <a:solidFill>
                  <a:srgbClr val="000000"/>
                </a:solidFill>
                <a:latin typeface="Calibri"/>
                <a:ea typeface="Calibri"/>
                <a:cs typeface="Calibri"/>
                <a:sym typeface="Calibri"/>
              </a:rPr>
              <a:t>Risk analysis leads to isolate, as systematically as possible, cause-effect chains starting from an event (or a set of events) that is considered relevant. </a:t>
            </a:r>
          </a:p>
          <a:p>
            <a:pPr marL="0" marR="0" lvl="0" indent="0" algn="just" rtl="0">
              <a:lnSpc>
                <a:spcPct val="100000"/>
              </a:lnSpc>
              <a:spcBef>
                <a:spcPts val="700"/>
              </a:spcBef>
              <a:spcAft>
                <a:spcPts val="0"/>
              </a:spcAft>
              <a:buClr>
                <a:srgbClr val="000000"/>
              </a:buClr>
              <a:buFont typeface="Arial"/>
              <a:buNone/>
            </a:pPr>
            <a:endParaRPr sz="28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25000"/>
              <a:buFont typeface="Arial"/>
              <a:buNone/>
            </a:pPr>
            <a:r>
              <a:rPr lang="en-US" sz="2800" b="0" i="0" u="none" strike="noStrike" cap="none" baseline="0" dirty="0">
                <a:solidFill>
                  <a:srgbClr val="000000"/>
                </a:solidFill>
                <a:latin typeface="Calibri"/>
                <a:ea typeface="Calibri"/>
                <a:cs typeface="Calibri"/>
                <a:sym typeface="Calibri"/>
              </a:rPr>
              <a:t>The development of the probability calculus and the increasing use of statistical methods </a:t>
            </a:r>
            <a:r>
              <a:rPr lang="en-US" sz="2800" b="0" i="0" u="none" strike="noStrike" cap="none" baseline="0" dirty="0" smtClean="0">
                <a:solidFill>
                  <a:srgbClr val="000000"/>
                </a:solidFill>
                <a:latin typeface="Calibri"/>
                <a:ea typeface="Calibri"/>
                <a:cs typeface="Calibri"/>
                <a:sym typeface="Calibri"/>
              </a:rPr>
              <a:t>allows </a:t>
            </a:r>
            <a:r>
              <a:rPr lang="en-US" sz="2800" b="0" i="0" u="none" strike="noStrike" cap="none" baseline="0" dirty="0">
                <a:solidFill>
                  <a:srgbClr val="000000"/>
                </a:solidFill>
                <a:latin typeface="Calibri"/>
                <a:ea typeface="Calibri"/>
                <a:cs typeface="Calibri"/>
                <a:sym typeface="Calibri"/>
              </a:rPr>
              <a:t>to </a:t>
            </a:r>
            <a:r>
              <a:rPr lang="en-US" sz="2800" b="0" i="0" u="none" strike="noStrike" cap="none" baseline="0" dirty="0" err="1">
                <a:solidFill>
                  <a:srgbClr val="000000"/>
                </a:solidFill>
                <a:latin typeface="Calibri"/>
                <a:ea typeface="Calibri"/>
                <a:cs typeface="Calibri"/>
                <a:sym typeface="Calibri"/>
              </a:rPr>
              <a:t>analyse</a:t>
            </a:r>
            <a:r>
              <a:rPr lang="en-US" sz="2800" b="0" i="0" u="none" strike="noStrike" cap="none" baseline="0" dirty="0">
                <a:solidFill>
                  <a:srgbClr val="000000"/>
                </a:solidFill>
                <a:latin typeface="Calibri"/>
                <a:ea typeface="Calibri"/>
                <a:cs typeface="Calibri"/>
                <a:sym typeface="Calibri"/>
              </a:rPr>
              <a:t> these cause-effect connections even in the presence of uncertainty on the causality mechanism.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Knowledge  Representation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62" name="Shape 162"/>
          <p:cNvSpPr txBox="1">
            <a:spLocks noGrp="1"/>
          </p:cNvSpPr>
          <p:nvPr>
            <p:ph type="body" idx="1"/>
          </p:nvPr>
        </p:nvSpPr>
        <p:spPr>
          <a:xfrm>
            <a:off x="457200" y="1617680"/>
            <a:ext cx="8229600"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800" b="0" i="0" u="none" strike="noStrike" cap="none" baseline="0">
                <a:solidFill>
                  <a:srgbClr val="000000"/>
                </a:solidFill>
                <a:latin typeface="Calibri"/>
                <a:ea typeface="Calibri"/>
                <a:cs typeface="Calibri"/>
                <a:sym typeface="Calibri"/>
              </a:rPr>
              <a:t>It appears useful to develop an abstraction of the scenario where only the types of entities at play and their general relationships are kept. </a:t>
            </a:r>
          </a:p>
          <a:p>
            <a:pPr marL="0" marR="0" lvl="0" indent="0" algn="just" rtl="0">
              <a:lnSpc>
                <a:spcPct val="100000"/>
              </a:lnSpc>
              <a:spcBef>
                <a:spcPts val="700"/>
              </a:spcBef>
              <a:spcAft>
                <a:spcPts val="0"/>
              </a:spcAft>
              <a:buClr>
                <a:srgbClr val="000000"/>
              </a:buClr>
              <a:buFont typeface="Arial"/>
              <a:buNone/>
            </a:pPr>
            <a:endParaRPr sz="28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25000"/>
              <a:buFont typeface="Arial"/>
              <a:buNone/>
            </a:pPr>
            <a:r>
              <a:rPr lang="en-US" sz="2800" b="0" i="0" u="none" strike="noStrike" cap="none" baseline="0">
                <a:solidFill>
                  <a:srgbClr val="000000"/>
                </a:solidFill>
                <a:latin typeface="Calibri"/>
                <a:ea typeface="Calibri"/>
                <a:cs typeface="Calibri"/>
                <a:sym typeface="Calibri"/>
              </a:rPr>
              <a:t>At this point we start with an ontological analysis to clarify what are the actors, what is the framework (the spatial environment), what are the features and relationships, and what constitutes the complex spatial domain.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Knowledge in planning</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68" name="Shape 168"/>
          <p:cNvSpPr txBox="1">
            <a:spLocks noGrp="1"/>
          </p:cNvSpPr>
          <p:nvPr>
            <p:ph type="body" idx="1"/>
          </p:nvPr>
        </p:nvSpPr>
        <p:spPr>
          <a:xfrm>
            <a:off x="457200" y="1331929"/>
            <a:ext cx="8229600"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endParaRPr lang="en-US" sz="2632" b="0" i="0" u="none" strike="noStrike" cap="none" baseline="0" dirty="0" smtClean="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ct val="25000"/>
              <a:buFont typeface="Arial"/>
              <a:buNone/>
            </a:pPr>
            <a:endParaRPr lang="en-US" sz="2632" dirty="0" smtClean="0"/>
          </a:p>
          <a:p>
            <a:pPr marL="0" marR="0" lvl="0" indent="0" algn="just" rtl="0">
              <a:lnSpc>
                <a:spcPct val="100000"/>
              </a:lnSpc>
              <a:spcBef>
                <a:spcPts val="0"/>
              </a:spcBef>
              <a:spcAft>
                <a:spcPts val="0"/>
              </a:spcAft>
              <a:buClr>
                <a:srgbClr val="000000"/>
              </a:buClr>
              <a:buSzPct val="25000"/>
              <a:buFont typeface="Arial"/>
              <a:buNone/>
            </a:pPr>
            <a:r>
              <a:rPr lang="en-US" sz="2632" b="0" i="0" u="none" strike="noStrike" cap="none" baseline="0" dirty="0" smtClean="0">
                <a:solidFill>
                  <a:srgbClr val="000000"/>
                </a:solidFill>
                <a:latin typeface="Calibri"/>
                <a:ea typeface="Calibri"/>
                <a:cs typeface="Calibri"/>
                <a:sym typeface="Calibri"/>
              </a:rPr>
              <a:t>First </a:t>
            </a:r>
            <a:r>
              <a:rPr lang="en-US" sz="2632" b="0" i="0" u="none" strike="noStrike" cap="none" baseline="0" dirty="0">
                <a:solidFill>
                  <a:srgbClr val="000000"/>
                </a:solidFill>
                <a:latin typeface="Calibri"/>
                <a:ea typeface="Calibri"/>
                <a:cs typeface="Calibri"/>
                <a:sym typeface="Calibri"/>
              </a:rPr>
              <a:t>of all we have to point out that knowledge in our domain is not completely coded</a:t>
            </a:r>
          </a:p>
          <a:p>
            <a:pPr marL="0" marR="0" lvl="0" indent="0" algn="just" rtl="0">
              <a:lnSpc>
                <a:spcPct val="100000"/>
              </a:lnSpc>
              <a:spcBef>
                <a:spcPts val="700"/>
              </a:spcBef>
              <a:spcAft>
                <a:spcPts val="0"/>
              </a:spcAft>
              <a:buClr>
                <a:srgbClr val="000000"/>
              </a:buClr>
              <a:buFont typeface="Arial"/>
              <a:buNone/>
            </a:pPr>
            <a:endParaRPr sz="2632"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FF40FF"/>
              </a:buClr>
              <a:buSzPct val="25000"/>
              <a:buFont typeface="Arial"/>
              <a:buNone/>
            </a:pPr>
            <a:r>
              <a:rPr lang="en-US" sz="2632" b="0" i="0" u="none" strike="noStrike" cap="none" baseline="0" dirty="0">
                <a:solidFill>
                  <a:schemeClr val="tx1"/>
                </a:solidFill>
                <a:latin typeface="Calibri"/>
                <a:ea typeface="Calibri"/>
                <a:cs typeface="Calibri"/>
                <a:sym typeface="Calibri"/>
              </a:rPr>
              <a:t>There are large parts of knowledge which is not formalized or anyway coded, </a:t>
            </a:r>
            <a:r>
              <a:rPr lang="en-US" sz="2632" dirty="0" smtClean="0">
                <a:solidFill>
                  <a:schemeClr val="tx1"/>
                </a:solidFill>
              </a:rPr>
              <a:t>or which</a:t>
            </a:r>
            <a:r>
              <a:rPr lang="en-US" sz="2632" b="0" i="0" u="none" strike="noStrike" cap="none" baseline="0" dirty="0" smtClean="0">
                <a:solidFill>
                  <a:schemeClr val="tx1"/>
                </a:solidFill>
                <a:latin typeface="Calibri"/>
                <a:ea typeface="Calibri"/>
                <a:cs typeface="Calibri"/>
                <a:sym typeface="Calibri"/>
              </a:rPr>
              <a:t> </a:t>
            </a:r>
            <a:r>
              <a:rPr lang="en-US" sz="2632" b="0" i="0" u="none" strike="noStrike" cap="none" baseline="0" dirty="0">
                <a:solidFill>
                  <a:schemeClr val="tx1"/>
                </a:solidFill>
                <a:latin typeface="Calibri"/>
                <a:ea typeface="Calibri"/>
                <a:cs typeface="Calibri"/>
                <a:sym typeface="Calibri"/>
              </a:rPr>
              <a:t>is not explicitly expressed.</a:t>
            </a:r>
          </a:p>
          <a:p>
            <a:pPr marL="0" marR="0" lvl="0" indent="0" algn="just" rtl="0">
              <a:lnSpc>
                <a:spcPct val="100000"/>
              </a:lnSpc>
              <a:spcBef>
                <a:spcPts val="700"/>
              </a:spcBef>
              <a:spcAft>
                <a:spcPts val="0"/>
              </a:spcAft>
              <a:buClr>
                <a:srgbClr val="000000"/>
              </a:buClr>
              <a:buFont typeface="Arial"/>
              <a:buNone/>
            </a:pPr>
            <a:endParaRPr sz="2632" b="0" i="0" u="none" strike="noStrike" cap="none" baseline="0">
              <a:solidFill>
                <a:srgbClr val="FF40FF"/>
              </a:solidFill>
              <a:latin typeface="Calibri"/>
              <a:ea typeface="Calibri"/>
              <a:cs typeface="Calibri"/>
              <a:sym typeface="Calibri"/>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it-IT" sz="4000" dirty="0" smtClean="0"/>
              <a:t>Scenario building in Taranto</a:t>
            </a:r>
            <a:br>
              <a:rPr lang="it-IT" sz="4000" dirty="0" smtClean="0"/>
            </a:br>
            <a:endParaRPr lang="it-IT" sz="4000" dirty="0" smtClean="0"/>
          </a:p>
        </p:txBody>
      </p:sp>
      <p:sp>
        <p:nvSpPr>
          <p:cNvPr id="8195" name="Rectangle 3"/>
          <p:cNvSpPr>
            <a:spLocks noGrp="1" noChangeArrowheads="1"/>
          </p:cNvSpPr>
          <p:nvPr>
            <p:ph type="body" idx="1"/>
          </p:nvPr>
        </p:nvSpPr>
        <p:spPr>
          <a:xfrm>
            <a:off x="457200" y="1214422"/>
            <a:ext cx="8229600" cy="5000660"/>
          </a:xfrm>
        </p:spPr>
        <p:txBody>
          <a:bodyPr>
            <a:noAutofit/>
          </a:bodyPr>
          <a:lstStyle/>
          <a:p>
            <a:pPr marL="0" indent="0" algn="just">
              <a:buNone/>
            </a:pPr>
            <a:r>
              <a:rPr lang="en-US" sz="2400" dirty="0" smtClean="0"/>
              <a:t>An example we could refer to is the making of the Taranto’s strategic plan to 2065</a:t>
            </a:r>
          </a:p>
          <a:p>
            <a:pPr marL="0" indent="0" algn="just">
              <a:buNone/>
            </a:pPr>
            <a:endParaRPr lang="en-US" sz="2400" dirty="0" smtClean="0"/>
          </a:p>
          <a:p>
            <a:pPr marL="0" indent="0" algn="just">
              <a:buNone/>
            </a:pPr>
            <a:r>
              <a:rPr lang="en-US" sz="2400" dirty="0" smtClean="0"/>
              <a:t>We started community-based</a:t>
            </a:r>
            <a:r>
              <a:rPr lang="en-US" sz="2400" dirty="0"/>
              <a:t>, </a:t>
            </a:r>
            <a:r>
              <a:rPr lang="en-US" sz="2400" dirty="0" smtClean="0"/>
              <a:t>interactive </a:t>
            </a:r>
            <a:r>
              <a:rPr lang="en-US" sz="2400" dirty="0"/>
              <a:t>processes of </a:t>
            </a:r>
            <a:r>
              <a:rPr lang="en-US" sz="2400" dirty="0" smtClean="0"/>
              <a:t>knowledge exchanging, aimed </a:t>
            </a:r>
            <a:r>
              <a:rPr lang="en-US" sz="2400" dirty="0"/>
              <a:t>at building future scenarios </a:t>
            </a:r>
            <a:r>
              <a:rPr lang="en-US" sz="2400" dirty="0" smtClean="0"/>
              <a:t>for </a:t>
            </a:r>
            <a:r>
              <a:rPr lang="en-US" sz="2400" dirty="0"/>
              <a:t>the new </a:t>
            </a:r>
            <a:r>
              <a:rPr lang="en-US" sz="2400" dirty="0" smtClean="0"/>
              <a:t>plan.</a:t>
            </a:r>
          </a:p>
          <a:p>
            <a:pPr marL="0" indent="0" algn="just">
              <a:buNone/>
            </a:pPr>
            <a:endParaRPr lang="en-US" sz="2400" dirty="0" smtClean="0"/>
          </a:p>
          <a:p>
            <a:pPr marL="0" indent="0" algn="just">
              <a:buNone/>
            </a:pPr>
            <a:r>
              <a:rPr lang="en-US" sz="2400" dirty="0" smtClean="0"/>
              <a:t>What emerges is that the environment is the most recurring issue. It is present in community problems and/or expectations, but also in the perceptions of the physical reality of the city.</a:t>
            </a:r>
          </a:p>
          <a:p>
            <a:pPr marL="0" indent="0" algn="just">
              <a:buNone/>
            </a:pPr>
            <a:endParaRPr lang="en-US" sz="2400" dirty="0" smtClean="0"/>
          </a:p>
          <a:p>
            <a:pPr marL="0" indent="0" algn="just">
              <a:buNone/>
            </a:pPr>
            <a:r>
              <a:rPr lang="en-US" sz="2400" dirty="0" smtClean="0"/>
              <a:t>The industrial problem often seems absent from protocols, but it is difficult that final  strategies could ignore industrial relations.</a:t>
            </a:r>
          </a:p>
          <a:p>
            <a:pPr marL="0" indent="0" algn="just">
              <a:buNone/>
            </a:pPr>
            <a:endParaRPr lang="en-US" sz="2400" dirty="0" smtClean="0"/>
          </a:p>
          <a:p>
            <a:pPr marL="0" indent="0" algn="just">
              <a:buNone/>
            </a:pPr>
            <a:endParaRPr lang="en-US" sz="2400" dirty="0" smtClean="0"/>
          </a:p>
          <a:p>
            <a:pPr marL="0" indent="0" algn="just">
              <a:buNone/>
            </a:pPr>
            <a:endParaRPr lang="en-US" sz="2400" dirty="0"/>
          </a:p>
          <a:p>
            <a:pPr marL="0" indent="0" algn="just">
              <a:buNone/>
            </a:pPr>
            <a:endParaRPr lang="en-US" sz="2400" dirty="0" smtClean="0"/>
          </a:p>
        </p:txBody>
      </p:sp>
    </p:spTree>
    <p:extLst>
      <p:ext uri="{BB962C8B-B14F-4D97-AF65-F5344CB8AC3E}">
        <p14:creationId xmlns:p14="http://schemas.microsoft.com/office/powerpoint/2010/main" xmlns="" val="2069409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72547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Summary</a:t>
            </a:r>
            <a:r>
              <a:rPr lang="en-US" sz="2160" b="0" i="0" u="none" strike="noStrike" cap="none" baseline="0" dirty="0">
                <a:solidFill>
                  <a:srgbClr val="000000"/>
                </a:solidFill>
                <a:latin typeface="Calibri"/>
                <a:ea typeface="Calibri"/>
                <a:cs typeface="Calibri"/>
                <a:sym typeface="Calibri"/>
              </a:rPr>
              <a:t/>
            </a:r>
            <a:br>
              <a:rPr lang="en-US" sz="2160" b="0" i="0" u="none" strike="noStrike" cap="none" baseline="0" dirty="0">
                <a:solidFill>
                  <a:srgbClr val="000000"/>
                </a:solidFill>
                <a:latin typeface="Calibri"/>
                <a:ea typeface="Calibri"/>
                <a:cs typeface="Calibri"/>
                <a:sym typeface="Calibri"/>
              </a:rPr>
            </a:br>
            <a:endParaRPr lang="en-US" sz="2160" b="0" i="0" u="none" strike="noStrike" cap="none" baseline="0" dirty="0">
              <a:solidFill>
                <a:srgbClr val="000000"/>
              </a:solidFill>
              <a:latin typeface="Calibri"/>
              <a:ea typeface="Calibri"/>
              <a:cs typeface="Calibri"/>
              <a:sym typeface="Calibri"/>
            </a:endParaRPr>
          </a:p>
        </p:txBody>
      </p:sp>
      <p:sp>
        <p:nvSpPr>
          <p:cNvPr id="60" name="Shape 60"/>
          <p:cNvSpPr txBox="1">
            <a:spLocks noGrp="1"/>
          </p:cNvSpPr>
          <p:nvPr>
            <p:ph type="body" idx="1"/>
          </p:nvPr>
        </p:nvSpPr>
        <p:spPr>
          <a:xfrm>
            <a:off x="457200" y="1071544"/>
            <a:ext cx="8229600" cy="5072100"/>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 Introduction</a:t>
            </a:r>
          </a:p>
          <a:p>
            <a:pPr marL="0" marR="0" lvl="0" indent="0" algn="just" rtl="0">
              <a:lnSpc>
                <a:spcPct val="100000"/>
              </a:lnSpc>
              <a:spcBef>
                <a:spcPts val="60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 Spatial Domain Definition</a:t>
            </a:r>
          </a:p>
          <a:p>
            <a:pPr marL="0" marR="0" lvl="0" indent="0" algn="just" rtl="0">
              <a:lnSpc>
                <a:spcPct val="100000"/>
              </a:lnSpc>
              <a:spcBef>
                <a:spcPts val="600"/>
              </a:spcBef>
              <a:spcAft>
                <a:spcPts val="0"/>
              </a:spcAft>
              <a:buClr>
                <a:srgbClr val="000000"/>
              </a:buClr>
              <a:buSzPct val="100000"/>
              <a:buFont typeface="Arial"/>
              <a:buChar char="-"/>
            </a:pPr>
            <a:r>
              <a:rPr lang="en-US" sz="2400" b="0" i="0" u="none" strike="noStrike" cap="none" baseline="0" dirty="0" smtClean="0">
                <a:solidFill>
                  <a:srgbClr val="000000"/>
                </a:solidFill>
                <a:latin typeface="Calibri"/>
                <a:ea typeface="Calibri"/>
                <a:cs typeface="Calibri"/>
                <a:sym typeface="Calibri"/>
              </a:rPr>
              <a:t>Planning</a:t>
            </a:r>
            <a:endParaRPr lang="en-US" sz="2400" b="0" i="0" u="none" strike="noStrike" cap="none" baseline="0" dirty="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100000"/>
              <a:buFont typeface="Arial"/>
              <a:buChar char="-"/>
            </a:pPr>
            <a:r>
              <a:rPr lang="en-US" sz="2400" b="0" i="0" u="none" strike="noStrike" cap="none" baseline="0" dirty="0" smtClean="0">
                <a:solidFill>
                  <a:srgbClr val="000000"/>
                </a:solidFill>
                <a:latin typeface="Calibri"/>
                <a:ea typeface="Calibri"/>
                <a:cs typeface="Calibri"/>
                <a:sym typeface="Calibri"/>
              </a:rPr>
              <a:t>Strategic </a:t>
            </a:r>
            <a:r>
              <a:rPr lang="en-US" sz="2400" b="0" i="0" u="none" strike="noStrike" cap="none" baseline="0" dirty="0">
                <a:solidFill>
                  <a:srgbClr val="000000"/>
                </a:solidFill>
                <a:latin typeface="Calibri"/>
                <a:ea typeface="Calibri"/>
                <a:cs typeface="Calibri"/>
                <a:sym typeface="Calibri"/>
              </a:rPr>
              <a:t>Planning</a:t>
            </a:r>
          </a:p>
          <a:p>
            <a:pPr marL="0" marR="0" lvl="0" indent="0" algn="just" rtl="0">
              <a:lnSpc>
                <a:spcPct val="100000"/>
              </a:lnSpc>
              <a:spcBef>
                <a:spcPts val="60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Concept of risk</a:t>
            </a:r>
          </a:p>
          <a:p>
            <a:pPr marL="0" marR="0" lvl="0" indent="0" algn="just" rtl="0">
              <a:lnSpc>
                <a:spcPct val="100000"/>
              </a:lnSpc>
              <a:spcBef>
                <a:spcPts val="600"/>
              </a:spcBef>
              <a:spcAft>
                <a:spcPts val="0"/>
              </a:spcAft>
              <a:buClr>
                <a:srgbClr val="000000"/>
              </a:buClr>
              <a:buSzPct val="25000"/>
              <a:buFont typeface="Arial"/>
              <a:buNone/>
            </a:pPr>
            <a:endParaRPr lang="en-US" sz="2400" b="0" i="0" u="none" strike="sngStrike" cap="none" baseline="0" dirty="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FF40FF"/>
              </a:buClr>
              <a:buSzPct val="100000"/>
              <a:buFont typeface="Arial"/>
              <a:buChar char="-"/>
            </a:pPr>
            <a:r>
              <a:rPr lang="en-US" sz="2400" b="0" i="0" u="none" strike="noStrike" cap="none" baseline="0" dirty="0">
                <a:solidFill>
                  <a:schemeClr val="tx1"/>
                </a:solidFill>
                <a:latin typeface="Calibri"/>
                <a:ea typeface="Calibri"/>
                <a:cs typeface="Calibri"/>
                <a:sym typeface="Calibri"/>
              </a:rPr>
              <a:t>The </a:t>
            </a:r>
            <a:r>
              <a:rPr lang="en-US" sz="2400" b="0" i="0" u="none" strike="noStrike" cap="none" baseline="0" dirty="0" smtClean="0">
                <a:solidFill>
                  <a:schemeClr val="tx1"/>
                </a:solidFill>
                <a:latin typeface="Calibri"/>
                <a:ea typeface="Calibri"/>
                <a:cs typeface="Calibri"/>
                <a:sym typeface="Calibri"/>
              </a:rPr>
              <a:t>advantages of </a:t>
            </a:r>
            <a:r>
              <a:rPr lang="en-US" sz="2400" b="0" i="0" u="none" strike="noStrike" cap="none" baseline="0" dirty="0">
                <a:solidFill>
                  <a:schemeClr val="tx1"/>
                </a:solidFill>
                <a:latin typeface="Calibri"/>
                <a:ea typeface="Calibri"/>
                <a:cs typeface="Calibri"/>
                <a:sym typeface="Calibri"/>
              </a:rPr>
              <a:t>ontological </a:t>
            </a:r>
            <a:r>
              <a:rPr lang="en-US" sz="2400" b="0" i="0" u="none" strike="noStrike" cap="none" baseline="0" dirty="0" smtClean="0">
                <a:solidFill>
                  <a:schemeClr val="tx1"/>
                </a:solidFill>
                <a:latin typeface="Calibri"/>
                <a:ea typeface="Calibri"/>
                <a:cs typeface="Calibri"/>
                <a:sym typeface="Calibri"/>
              </a:rPr>
              <a:t>analysis applied to:</a:t>
            </a:r>
          </a:p>
          <a:p>
            <a:pPr marL="440871" lvl="1" indent="0" algn="just">
              <a:spcBef>
                <a:spcPts val="600"/>
              </a:spcBef>
              <a:buClr>
                <a:srgbClr val="FF40FF"/>
              </a:buClr>
              <a:buSzPct val="100000"/>
              <a:buFont typeface="Arial"/>
              <a:buChar char="-"/>
            </a:pPr>
            <a:r>
              <a:rPr lang="en-US" sz="2400" b="0" i="0" u="none" strike="noStrike" cap="none" baseline="0" dirty="0" smtClean="0">
                <a:solidFill>
                  <a:schemeClr val="tx1"/>
                </a:solidFill>
                <a:latin typeface="Calibri"/>
                <a:ea typeface="Calibri"/>
                <a:cs typeface="Calibri"/>
                <a:sym typeface="Calibri"/>
              </a:rPr>
              <a:t>places</a:t>
            </a:r>
            <a:endParaRPr lang="en-US" sz="2400" b="0" i="0" u="none" strike="noStrike" cap="none" baseline="0" dirty="0">
              <a:solidFill>
                <a:schemeClr val="tx1"/>
              </a:solidFill>
              <a:latin typeface="Calibri"/>
              <a:ea typeface="Calibri"/>
              <a:cs typeface="Calibri"/>
              <a:sym typeface="Calibri"/>
            </a:endParaRPr>
          </a:p>
          <a:p>
            <a:pPr marL="440871" lvl="1" indent="0">
              <a:spcBef>
                <a:spcPts val="600"/>
              </a:spcBef>
              <a:buClr>
                <a:srgbClr val="FF40FF"/>
              </a:buClr>
              <a:buSzPct val="100000"/>
              <a:buFont typeface="Arial"/>
              <a:buChar char="-"/>
            </a:pPr>
            <a:r>
              <a:rPr lang="en-US" sz="2400" b="0" i="0" u="none" strike="noStrike" cap="none" baseline="0" dirty="0" smtClean="0">
                <a:solidFill>
                  <a:schemeClr val="tx1"/>
                </a:solidFill>
                <a:latin typeface="Calibri"/>
                <a:ea typeface="Calibri"/>
                <a:cs typeface="Calibri"/>
                <a:sym typeface="Calibri"/>
              </a:rPr>
              <a:t>extreme </a:t>
            </a:r>
            <a:r>
              <a:rPr lang="en-US" sz="2400" b="0" i="0" u="none" strike="noStrike" cap="none" baseline="0" dirty="0">
                <a:solidFill>
                  <a:schemeClr val="tx1"/>
                </a:solidFill>
                <a:latin typeface="Calibri"/>
                <a:ea typeface="Calibri"/>
                <a:cs typeface="Calibri"/>
                <a:sym typeface="Calibri"/>
              </a:rPr>
              <a:t>event </a:t>
            </a:r>
          </a:p>
          <a:p>
            <a:pPr marL="0" marR="0" lvl="0" indent="0" algn="l" rtl="0">
              <a:lnSpc>
                <a:spcPct val="100000"/>
              </a:lnSpc>
              <a:spcBef>
                <a:spcPts val="600"/>
              </a:spcBef>
              <a:spcAft>
                <a:spcPts val="0"/>
              </a:spcAft>
              <a:buClr>
                <a:srgbClr val="000000"/>
              </a:buClr>
              <a:buSzPct val="25000"/>
              <a:buFont typeface="Arial"/>
              <a:buNone/>
            </a:pPr>
            <a:r>
              <a:rPr lang="en-US" sz="2400" b="0" i="0" u="none" strike="noStrike" cap="none" baseline="0" dirty="0" smtClean="0">
                <a:solidFill>
                  <a:schemeClr val="tx1"/>
                </a:solidFill>
                <a:latin typeface="Calibri"/>
                <a:ea typeface="Calibri"/>
                <a:cs typeface="Calibri"/>
                <a:sym typeface="Calibri"/>
              </a:rPr>
              <a:t>-</a:t>
            </a:r>
            <a:r>
              <a:rPr lang="en-US" sz="2400" dirty="0" smtClean="0">
                <a:solidFill>
                  <a:schemeClr val="tx1"/>
                </a:solidFill>
              </a:rPr>
              <a:t>Consequences for</a:t>
            </a:r>
            <a:r>
              <a:rPr lang="en-US" sz="2400" b="0" i="0" u="none" strike="noStrike" cap="none" baseline="0" dirty="0" smtClean="0">
                <a:solidFill>
                  <a:schemeClr val="tx1"/>
                </a:solidFill>
                <a:latin typeface="Calibri"/>
                <a:ea typeface="Calibri"/>
                <a:cs typeface="Calibri"/>
                <a:sym typeface="Calibri"/>
              </a:rPr>
              <a:t> </a:t>
            </a:r>
            <a:r>
              <a:rPr lang="en-US" sz="2400" b="0" i="0" u="none" strike="noStrike" cap="none" baseline="0" dirty="0">
                <a:solidFill>
                  <a:schemeClr val="tx1"/>
                </a:solidFill>
                <a:latin typeface="Calibri"/>
                <a:ea typeface="Calibri"/>
                <a:cs typeface="Calibri"/>
                <a:sym typeface="Calibri"/>
              </a:rPr>
              <a:t>spatial design in urban scenarios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5" descr="ilva_taranto.jpg"/>
          <p:cNvPicPr>
            <a:picLocks noChangeAspect="1"/>
          </p:cNvPicPr>
          <p:nvPr/>
        </p:nvPicPr>
        <p:blipFill>
          <a:blip r:embed="rId2"/>
          <a:srcRect/>
          <a:stretch>
            <a:fillRect/>
          </a:stretch>
        </p:blipFill>
        <p:spPr bwMode="auto">
          <a:xfrm>
            <a:off x="285750" y="214313"/>
            <a:ext cx="8572500" cy="64293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Scenario building</a:t>
            </a:r>
            <a:endParaRPr lang="it-IT" dirty="0"/>
          </a:p>
        </p:txBody>
      </p:sp>
      <p:sp>
        <p:nvSpPr>
          <p:cNvPr id="3" name="Segnaposto testo 2"/>
          <p:cNvSpPr>
            <a:spLocks noGrp="1"/>
          </p:cNvSpPr>
          <p:nvPr>
            <p:ph type="body" idx="1"/>
          </p:nvPr>
        </p:nvSpPr>
        <p:spPr/>
        <p:txBody>
          <a:bodyPr/>
          <a:lstStyle/>
          <a:p>
            <a:pPr marL="0" indent="0" algn="just">
              <a:buNone/>
            </a:pPr>
            <a:endParaRPr lang="it-IT" sz="2400" dirty="0" smtClean="0"/>
          </a:p>
          <a:p>
            <a:pPr marL="0" indent="0" algn="just">
              <a:buNone/>
            </a:pPr>
            <a:r>
              <a:rPr lang="it-IT" sz="2400" dirty="0" err="1" smtClean="0"/>
              <a:t>Is</a:t>
            </a:r>
            <a:r>
              <a:rPr lang="it-IT" sz="2400" dirty="0" smtClean="0"/>
              <a:t> </a:t>
            </a:r>
            <a:r>
              <a:rPr lang="it-IT" sz="2400" dirty="0" err="1" smtClean="0"/>
              <a:t>fundamental</a:t>
            </a:r>
            <a:r>
              <a:rPr lang="it-IT" sz="2400" dirty="0" smtClean="0"/>
              <a:t> </a:t>
            </a:r>
            <a:r>
              <a:rPr lang="it-IT" sz="2400" dirty="0" err="1" smtClean="0"/>
              <a:t>to</a:t>
            </a:r>
            <a:r>
              <a:rPr lang="it-IT" sz="2400" dirty="0" smtClean="0"/>
              <a:t> </a:t>
            </a:r>
            <a:r>
              <a:rPr lang="it-IT" sz="2400" dirty="0" err="1" smtClean="0"/>
              <a:t>cope</a:t>
            </a:r>
            <a:r>
              <a:rPr lang="it-IT" sz="2400" dirty="0" smtClean="0"/>
              <a:t> and </a:t>
            </a:r>
            <a:r>
              <a:rPr lang="it-IT" sz="2400" dirty="0" err="1" smtClean="0"/>
              <a:t>organize</a:t>
            </a:r>
            <a:r>
              <a:rPr lang="it-IT" sz="2400" dirty="0" smtClean="0"/>
              <a:t> </a:t>
            </a:r>
            <a:r>
              <a:rPr lang="it-IT" sz="2400" dirty="0" err="1" smtClean="0"/>
              <a:t>all</a:t>
            </a:r>
            <a:r>
              <a:rPr lang="it-IT" sz="2400" dirty="0" smtClean="0"/>
              <a:t> </a:t>
            </a:r>
            <a:r>
              <a:rPr lang="it-IT" sz="2400" dirty="0" err="1" smtClean="0"/>
              <a:t>this</a:t>
            </a:r>
            <a:r>
              <a:rPr lang="it-IT" sz="2400" dirty="0" smtClean="0"/>
              <a:t> </a:t>
            </a:r>
            <a:r>
              <a:rPr lang="it-IT" sz="2400" dirty="0" err="1" smtClean="0"/>
              <a:t>huge</a:t>
            </a:r>
            <a:r>
              <a:rPr lang="it-IT" sz="2400" dirty="0" smtClean="0"/>
              <a:t> and </a:t>
            </a:r>
            <a:r>
              <a:rPr lang="it-IT" sz="2400" dirty="0" err="1" smtClean="0"/>
              <a:t>not</a:t>
            </a:r>
            <a:r>
              <a:rPr lang="it-IT" sz="2400" dirty="0" smtClean="0"/>
              <a:t> </a:t>
            </a:r>
            <a:r>
              <a:rPr lang="it-IT" sz="2400" dirty="0" err="1" smtClean="0"/>
              <a:t>structured</a:t>
            </a:r>
            <a:r>
              <a:rPr lang="it-IT" sz="2400" dirty="0" smtClean="0"/>
              <a:t> </a:t>
            </a:r>
            <a:r>
              <a:rPr lang="it-IT" sz="2400" dirty="0" err="1" smtClean="0"/>
              <a:t>knowledge</a:t>
            </a:r>
            <a:r>
              <a:rPr lang="it-IT" sz="2400" dirty="0" smtClean="0"/>
              <a:t>  </a:t>
            </a:r>
          </a:p>
          <a:p>
            <a:pPr marL="0" indent="0" algn="just">
              <a:buNone/>
            </a:pPr>
            <a:endParaRPr lang="it-IT" sz="2400" dirty="0" smtClean="0"/>
          </a:p>
          <a:p>
            <a:pPr marL="0" indent="0" algn="just">
              <a:buNone/>
            </a:pPr>
            <a:r>
              <a:rPr lang="it-IT" sz="2400" dirty="0" err="1" smtClean="0"/>
              <a:t>This</a:t>
            </a:r>
            <a:r>
              <a:rPr lang="it-IT" sz="2400" dirty="0" smtClean="0"/>
              <a:t> </a:t>
            </a:r>
            <a:r>
              <a:rPr lang="it-IT" sz="2400" dirty="0" err="1" smtClean="0"/>
              <a:t>knowledge</a:t>
            </a:r>
            <a:r>
              <a:rPr lang="it-IT" sz="2400" dirty="0" smtClean="0"/>
              <a:t> </a:t>
            </a:r>
            <a:r>
              <a:rPr lang="it-IT" sz="2400" dirty="0" err="1" smtClean="0"/>
              <a:t>needs</a:t>
            </a:r>
            <a:r>
              <a:rPr lang="it-IT" sz="2400" dirty="0" smtClean="0"/>
              <a:t> </a:t>
            </a:r>
            <a:r>
              <a:rPr lang="it-IT" sz="2400" dirty="0" err="1" smtClean="0"/>
              <a:t>to</a:t>
            </a:r>
            <a:r>
              <a:rPr lang="it-IT" sz="2400" dirty="0" smtClean="0"/>
              <a:t> </a:t>
            </a:r>
            <a:r>
              <a:rPr lang="it-IT" sz="2400" dirty="0" err="1" smtClean="0"/>
              <a:t>be</a:t>
            </a:r>
            <a:r>
              <a:rPr lang="it-IT" sz="2400" dirty="0" smtClean="0"/>
              <a:t> </a:t>
            </a:r>
            <a:r>
              <a:rPr lang="it-IT" sz="2400" dirty="0" err="1" smtClean="0"/>
              <a:t>linked</a:t>
            </a:r>
            <a:r>
              <a:rPr lang="it-IT" sz="2400" dirty="0" smtClean="0"/>
              <a:t> </a:t>
            </a:r>
            <a:r>
              <a:rPr lang="it-IT" sz="2400" dirty="0" err="1" smtClean="0"/>
              <a:t>to</a:t>
            </a:r>
            <a:r>
              <a:rPr lang="it-IT" sz="2400" dirty="0" smtClean="0"/>
              <a:t> </a:t>
            </a:r>
            <a:r>
              <a:rPr lang="it-IT" sz="2400" dirty="0" err="1" smtClean="0"/>
              <a:t>all</a:t>
            </a:r>
            <a:r>
              <a:rPr lang="it-IT" sz="2400" dirty="0" smtClean="0"/>
              <a:t> the </a:t>
            </a:r>
            <a:r>
              <a:rPr lang="it-IT" sz="2400" dirty="0" err="1" smtClean="0"/>
              <a:t>other</a:t>
            </a:r>
            <a:r>
              <a:rPr lang="it-IT" sz="2400" dirty="0" smtClean="0"/>
              <a:t> information </a:t>
            </a:r>
            <a:r>
              <a:rPr lang="it-IT" sz="2400" dirty="0" err="1" smtClean="0"/>
              <a:t>coming</a:t>
            </a:r>
            <a:r>
              <a:rPr lang="it-IT" sz="2400" dirty="0" smtClean="0"/>
              <a:t> </a:t>
            </a:r>
            <a:r>
              <a:rPr lang="it-IT" sz="2400" dirty="0" err="1" smtClean="0"/>
              <a:t>from</a:t>
            </a:r>
            <a:r>
              <a:rPr lang="it-IT" sz="2400" dirty="0" smtClean="0"/>
              <a:t> </a:t>
            </a:r>
            <a:r>
              <a:rPr lang="it-IT" sz="2400" dirty="0" err="1" smtClean="0"/>
              <a:t>analysis</a:t>
            </a:r>
            <a:r>
              <a:rPr lang="it-IT" sz="2400" dirty="0" smtClean="0"/>
              <a:t> and </a:t>
            </a:r>
            <a:r>
              <a:rPr lang="it-IT" sz="2400" dirty="0" err="1" smtClean="0"/>
              <a:t>studios</a:t>
            </a:r>
            <a:r>
              <a:rPr lang="it-IT" sz="2400" dirty="0" smtClean="0"/>
              <a:t> </a:t>
            </a:r>
            <a:r>
              <a:rPr lang="it-IT" sz="2400" dirty="0" err="1" smtClean="0"/>
              <a:t>about</a:t>
            </a:r>
            <a:r>
              <a:rPr lang="it-IT" sz="2400" dirty="0" smtClean="0"/>
              <a:t> </a:t>
            </a:r>
            <a:r>
              <a:rPr lang="it-IT" sz="2400" dirty="0" err="1" smtClean="0"/>
              <a:t>all</a:t>
            </a:r>
            <a:r>
              <a:rPr lang="it-IT" sz="2400" dirty="0" smtClean="0"/>
              <a:t> the </a:t>
            </a:r>
            <a:r>
              <a:rPr lang="it-IT" sz="2400" dirty="0" err="1" smtClean="0"/>
              <a:t>other</a:t>
            </a:r>
            <a:r>
              <a:rPr lang="it-IT" sz="2400" dirty="0" smtClean="0"/>
              <a:t> different </a:t>
            </a:r>
            <a:r>
              <a:rPr lang="it-IT" sz="2400" dirty="0" err="1" smtClean="0"/>
              <a:t>levels</a:t>
            </a:r>
            <a:r>
              <a:rPr lang="it-IT" sz="2400" dirty="0" smtClean="0"/>
              <a:t> </a:t>
            </a:r>
            <a:r>
              <a:rPr lang="it-IT" sz="2400" dirty="0" err="1" smtClean="0"/>
              <a:t>that</a:t>
            </a:r>
            <a:r>
              <a:rPr lang="it-IT" sz="2400" dirty="0" smtClean="0"/>
              <a:t> are </a:t>
            </a:r>
            <a:r>
              <a:rPr lang="it-IT" sz="2400" dirty="0" err="1" smtClean="0"/>
              <a:t>making</a:t>
            </a:r>
            <a:r>
              <a:rPr lang="it-IT" sz="2400" dirty="0" smtClean="0"/>
              <a:t> a </a:t>
            </a:r>
            <a:r>
              <a:rPr lang="it-IT" sz="2400" dirty="0" err="1" smtClean="0"/>
              <a:t>territory</a:t>
            </a:r>
            <a:r>
              <a:rPr lang="it-IT" sz="2400" dirty="0" smtClean="0"/>
              <a:t> (</a:t>
            </a:r>
            <a:r>
              <a:rPr lang="it-IT" sz="2400" dirty="0" err="1" smtClean="0"/>
              <a:t>as</a:t>
            </a:r>
            <a:r>
              <a:rPr lang="it-IT" sz="2400" dirty="0" smtClean="0"/>
              <a:t> </a:t>
            </a:r>
            <a:r>
              <a:rPr lang="it-IT" sz="2400" dirty="0" err="1" smtClean="0"/>
              <a:t>dynamics</a:t>
            </a:r>
            <a:r>
              <a:rPr lang="it-IT" sz="2400" dirty="0" smtClean="0"/>
              <a:t>, </a:t>
            </a:r>
            <a:r>
              <a:rPr lang="it-IT" sz="2400" dirty="0" err="1" smtClean="0"/>
              <a:t>relationships</a:t>
            </a:r>
            <a:r>
              <a:rPr lang="it-IT" sz="2400" dirty="0" smtClean="0"/>
              <a:t>,…) </a:t>
            </a:r>
          </a:p>
          <a:p>
            <a:pPr marL="0" indent="0" algn="just">
              <a:buNone/>
            </a:pPr>
            <a:endParaRPr lang="it-IT" sz="2400" dirty="0" smtClean="0"/>
          </a:p>
          <a:p>
            <a:pPr marL="0" indent="0" algn="just">
              <a:buNone/>
            </a:pPr>
            <a:endParaRPr lang="it-IT"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
            </a:r>
            <a:br>
              <a:rPr lang="en-US" sz="3600" b="0" i="0" u="none" strike="noStrike" cap="none" baseline="0" dirty="0">
                <a:solidFill>
                  <a:srgbClr val="000000"/>
                </a:solidFill>
                <a:latin typeface="Calibri"/>
                <a:ea typeface="Calibri"/>
                <a:cs typeface="Calibri"/>
                <a:sym typeface="Calibri"/>
              </a:rPr>
            </a:br>
            <a:r>
              <a:rPr lang="en-US" sz="3600" b="0" i="0" u="none" strike="noStrike" cap="none" baseline="0" dirty="0">
                <a:solidFill>
                  <a:srgbClr val="000000"/>
                </a:solidFill>
                <a:latin typeface="Calibri"/>
                <a:ea typeface="Calibri"/>
                <a:cs typeface="Calibri"/>
                <a:sym typeface="Calibri"/>
              </a:rPr>
              <a:t>Toward an ontological analysis of places</a:t>
            </a:r>
            <a:br>
              <a:rPr lang="en-US" sz="3600" b="0" i="0" u="none" strike="noStrike" cap="none" baseline="0" dirty="0">
                <a:solidFill>
                  <a:srgbClr val="000000"/>
                </a:solidFill>
                <a:latin typeface="Calibri"/>
                <a:ea typeface="Calibri"/>
                <a:cs typeface="Calibri"/>
                <a:sym typeface="Calibri"/>
              </a:rPr>
            </a:br>
            <a:endParaRPr lang="en-US" sz="3600" b="0" i="0" u="none" strike="noStrike" cap="none" baseline="0" dirty="0">
              <a:solidFill>
                <a:srgbClr val="000000"/>
              </a:solidFill>
              <a:latin typeface="Calibri"/>
              <a:ea typeface="Calibri"/>
              <a:cs typeface="Calibri"/>
              <a:sym typeface="Calibri"/>
            </a:endParaRPr>
          </a:p>
        </p:txBody>
      </p:sp>
      <p:sp>
        <p:nvSpPr>
          <p:cNvPr id="222" name="Shape 222"/>
          <p:cNvSpPr txBox="1">
            <a:spLocks noGrp="1"/>
          </p:cNvSpPr>
          <p:nvPr>
            <p:ph type="body" idx="1"/>
          </p:nvPr>
        </p:nvSpPr>
        <p:spPr>
          <a:xfrm>
            <a:off x="457200" y="1689117"/>
            <a:ext cx="8229600" cy="4525964"/>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We need a conscious form of interpretation:</a:t>
            </a:r>
          </a:p>
          <a:p>
            <a:pPr marL="0" marR="0" lvl="0" indent="0" algn="l" rtl="0">
              <a:lnSpc>
                <a:spcPct val="100000"/>
              </a:lnSpc>
              <a:spcBef>
                <a:spcPts val="50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-of places ;</a:t>
            </a:r>
          </a:p>
          <a:p>
            <a:pPr marL="0" marR="0" lvl="0" indent="0" algn="l" rtl="0">
              <a:lnSpc>
                <a:spcPct val="100000"/>
              </a:lnSpc>
              <a:spcBef>
                <a:spcPts val="50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-of  stratified meanings that insist on every geographical object (natural and/or artificial) that is a place;</a:t>
            </a:r>
          </a:p>
          <a:p>
            <a:pPr marL="0" marR="0" lvl="0" indent="0" algn="l" rtl="0">
              <a:lnSpc>
                <a:spcPct val="100000"/>
              </a:lnSpc>
              <a:spcBef>
                <a:spcPts val="50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-of relationships that exist between all the different objects </a:t>
            </a:r>
          </a:p>
          <a:p>
            <a:pPr marL="0" marR="0" lvl="0" indent="0" algn="l" rtl="0">
              <a:lnSpc>
                <a:spcPct val="100000"/>
              </a:lnSpc>
              <a:spcBef>
                <a:spcPts val="700"/>
              </a:spcBef>
              <a:spcAft>
                <a:spcPts val="0"/>
              </a:spcAft>
              <a:buClr>
                <a:srgbClr val="000000"/>
              </a:buClr>
              <a:buFont typeface="Arial"/>
              <a:buNone/>
            </a:pPr>
            <a:endParaRPr sz="2400" b="0" i="0" u="none" strike="noStrike" cap="none" baseline="0">
              <a:solidFill>
                <a:srgbClr val="000000"/>
              </a:solidFill>
              <a:latin typeface="Calibri" pitchFamily="34" charset="0"/>
              <a:cs typeface="Calibri" pitchFamily="34" charset="0"/>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This leads to the individuation of the different levels ‘nested’ in the places’ representation.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457200" y="274637"/>
            <a:ext cx="8229600" cy="1143002"/>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a:solidFill>
                  <a:srgbClr val="000000"/>
                </a:solidFill>
                <a:latin typeface="Calibri"/>
                <a:ea typeface="Calibri"/>
                <a:cs typeface="Calibri"/>
                <a:sym typeface="Calibri"/>
              </a:rPr>
              <a:t>Carving up geographical places</a:t>
            </a:r>
          </a:p>
        </p:txBody>
      </p:sp>
      <p:sp>
        <p:nvSpPr>
          <p:cNvPr id="228" name="Shape 228"/>
          <p:cNvSpPr txBox="1">
            <a:spLocks noGrp="1"/>
          </p:cNvSpPr>
          <p:nvPr>
            <p:ph type="body" idx="1"/>
          </p:nvPr>
        </p:nvSpPr>
        <p:spPr>
          <a:xfrm>
            <a:off x="500033" y="2000239"/>
            <a:ext cx="8229600" cy="4417092"/>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Humans live, move and observe complex spatial environments using different paradigms often without being aware of this.</a:t>
            </a:r>
          </a:p>
          <a:p>
            <a:pPr marL="0" marR="0" lvl="0" indent="0" algn="just" rtl="0">
              <a:lnSpc>
                <a:spcPct val="100000"/>
              </a:lnSpc>
              <a:spcBef>
                <a:spcPts val="400"/>
              </a:spcBef>
              <a:spcAft>
                <a:spcPts val="0"/>
              </a:spcAft>
              <a:buClr>
                <a:srgbClr val="000000"/>
              </a:buClr>
              <a:buFont typeface="Arial"/>
              <a:buNone/>
            </a:pPr>
            <a:endParaRPr lang="it-IT" sz="2400" b="0" i="0" u="none" strike="noStrike" cap="none" baseline="0" dirty="0" smtClean="0">
              <a:solidFill>
                <a:srgbClr val="000000"/>
              </a:solidFill>
              <a:latin typeface="Calibri" pitchFamily="34" charset="0"/>
              <a:cs typeface="Calibri" pitchFamily="34" charset="0"/>
              <a:sym typeface="Calibri"/>
            </a:endParaRPr>
          </a:p>
          <a:p>
            <a:pPr marL="0" marR="0" lvl="0" indent="0" algn="just" rtl="0">
              <a:lnSpc>
                <a:spcPct val="100000"/>
              </a:lnSpc>
              <a:spcBef>
                <a:spcPts val="400"/>
              </a:spcBef>
              <a:spcAft>
                <a:spcPts val="0"/>
              </a:spcAft>
              <a:buClr>
                <a:srgbClr val="000000"/>
              </a:buClr>
              <a:buFont typeface="Arial"/>
              <a:buNone/>
            </a:pPr>
            <a:endParaRPr sz="2400" b="0" i="0" u="none" strike="noStrike" cap="none" baseline="0">
              <a:solidFill>
                <a:srgbClr val="000000"/>
              </a:solidFill>
              <a:latin typeface="Calibri" pitchFamily="34" charset="0"/>
              <a:cs typeface="Calibri" pitchFamily="34" charset="0"/>
              <a:sym typeface="Calibri"/>
            </a:endParaRP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pitchFamily="34" charset="0"/>
                <a:cs typeface="Calibri" pitchFamily="34" charset="0"/>
                <a:sym typeface="Calibri"/>
              </a:rPr>
              <a:t>Ontology is an approach that helps to </a:t>
            </a:r>
            <a:r>
              <a:rPr lang="en-US" sz="2400" b="0" i="0" u="none" strike="noStrike" cap="none" baseline="0" dirty="0" err="1">
                <a:solidFill>
                  <a:srgbClr val="000000"/>
                </a:solidFill>
                <a:latin typeface="Calibri" pitchFamily="34" charset="0"/>
                <a:cs typeface="Calibri" pitchFamily="34" charset="0"/>
                <a:sym typeface="Calibri"/>
              </a:rPr>
              <a:t>organise</a:t>
            </a:r>
            <a:r>
              <a:rPr lang="en-US" sz="2400" b="0" i="0" u="none" strike="noStrike" cap="none" baseline="0" dirty="0">
                <a:solidFill>
                  <a:srgbClr val="000000"/>
                </a:solidFill>
                <a:latin typeface="Calibri" pitchFamily="34" charset="0"/>
                <a:cs typeface="Calibri" pitchFamily="34" charset="0"/>
                <a:sym typeface="Calibri"/>
              </a:rPr>
              <a:t> and clarify the essential elements (objects, properties, processes) and how to </a:t>
            </a:r>
            <a:r>
              <a:rPr lang="en-US" sz="2400" b="0" i="0" u="none" strike="noStrike" cap="none" baseline="0" dirty="0" err="1">
                <a:solidFill>
                  <a:srgbClr val="000000"/>
                </a:solidFill>
                <a:latin typeface="Calibri" pitchFamily="34" charset="0"/>
                <a:cs typeface="Calibri" pitchFamily="34" charset="0"/>
                <a:sym typeface="Calibri"/>
              </a:rPr>
              <a:t>organise</a:t>
            </a:r>
            <a:r>
              <a:rPr lang="en-US" sz="2400" b="0" i="0" u="none" strike="noStrike" cap="none" baseline="0" dirty="0">
                <a:solidFill>
                  <a:srgbClr val="000000"/>
                </a:solidFill>
                <a:latin typeface="Calibri" pitchFamily="34" charset="0"/>
                <a:cs typeface="Calibri" pitchFamily="34" charset="0"/>
                <a:sym typeface="Calibri"/>
              </a:rPr>
              <a:t> them.</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457200" y="-71463"/>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Ontological </a:t>
            </a:r>
            <a:r>
              <a:rPr lang="en-US" sz="3600" b="0" i="0" u="none" strike="noStrike" cap="none" baseline="0" dirty="0" smtClean="0">
                <a:solidFill>
                  <a:srgbClr val="000000"/>
                </a:solidFill>
                <a:latin typeface="Calibri"/>
                <a:ea typeface="Calibri"/>
                <a:cs typeface="Calibri"/>
                <a:sym typeface="Calibri"/>
              </a:rPr>
              <a:t>levels</a:t>
            </a:r>
            <a:endParaRPr lang="en-US" sz="3600" b="0" i="0" u="none" strike="noStrike" cap="none" baseline="0" dirty="0">
              <a:solidFill>
                <a:srgbClr val="000000"/>
              </a:solidFill>
              <a:latin typeface="Calibri"/>
              <a:ea typeface="Calibri"/>
              <a:cs typeface="Calibri"/>
              <a:sym typeface="Calibri"/>
            </a:endParaRPr>
          </a:p>
        </p:txBody>
      </p:sp>
      <p:sp>
        <p:nvSpPr>
          <p:cNvPr id="234" name="Shape 234"/>
          <p:cNvSpPr txBox="1">
            <a:spLocks noGrp="1"/>
          </p:cNvSpPr>
          <p:nvPr>
            <p:ph type="body" idx="1"/>
          </p:nvPr>
        </p:nvSpPr>
        <p:spPr>
          <a:xfrm>
            <a:off x="457200" y="785794"/>
            <a:ext cx="8229600" cy="5257800"/>
          </a:xfrm>
          <a:prstGeom prst="rect">
            <a:avLst/>
          </a:prstGeom>
          <a:noFill/>
          <a:ln>
            <a:noFill/>
          </a:ln>
        </p:spPr>
        <p:txBody>
          <a:bodyPr lIns="45700" tIns="45700" rIns="45700"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2400" b="0" i="0" u="sng" strike="noStrike" cap="none" baseline="0" dirty="0" smtClean="0">
                <a:solidFill>
                  <a:srgbClr val="000000"/>
                </a:solidFill>
                <a:latin typeface="Calibri"/>
                <a:ea typeface="Calibri"/>
                <a:cs typeface="Calibri"/>
                <a:sym typeface="Calibri"/>
              </a:rPr>
              <a:t>Spatiality</a:t>
            </a:r>
          </a:p>
          <a:p>
            <a:pPr marL="0" marR="0" lvl="0" indent="0" algn="l" rtl="0">
              <a:lnSpc>
                <a:spcPct val="100000"/>
              </a:lnSpc>
              <a:spcBef>
                <a:spcPts val="0"/>
              </a:spcBef>
              <a:spcAft>
                <a:spcPts val="0"/>
              </a:spcAft>
              <a:buClr>
                <a:srgbClr val="000000"/>
              </a:buClr>
              <a:buSzPct val="25000"/>
              <a:buNone/>
            </a:pPr>
            <a:r>
              <a:rPr lang="en-US" sz="2000" b="0" i="0" u="none" strike="noStrike" cap="none" baseline="0" dirty="0" smtClean="0">
                <a:solidFill>
                  <a:srgbClr val="000000"/>
                </a:solidFill>
                <a:latin typeface="Calibri"/>
                <a:ea typeface="Calibri"/>
                <a:cs typeface="Calibri"/>
                <a:sym typeface="Calibri"/>
              </a:rPr>
              <a:t> - </a:t>
            </a:r>
            <a:r>
              <a:rPr lang="en-US" sz="2000" b="0" i="0" u="none" strike="noStrike" cap="none" baseline="0" dirty="0" err="1" smtClean="0">
                <a:solidFill>
                  <a:srgbClr val="000000"/>
                </a:solidFill>
                <a:latin typeface="Calibri"/>
                <a:ea typeface="Calibri"/>
                <a:cs typeface="Calibri"/>
                <a:sym typeface="Calibri"/>
              </a:rPr>
              <a:t>Mereological</a:t>
            </a:r>
            <a:r>
              <a:rPr lang="en-US" sz="2000" b="0" i="0" u="none" strike="noStrike" cap="none" baseline="0" dirty="0" smtClean="0">
                <a:solidFill>
                  <a:srgbClr val="000000"/>
                </a:solidFill>
                <a:latin typeface="Calibri"/>
                <a:ea typeface="Calibri"/>
                <a:cs typeface="Calibri"/>
                <a:sym typeface="Calibri"/>
              </a:rPr>
              <a:t> </a:t>
            </a:r>
            <a:r>
              <a:rPr lang="en-US" sz="2000" b="0" i="0" u="none" strike="noStrike" cap="none" baseline="0" dirty="0">
                <a:solidFill>
                  <a:srgbClr val="000000"/>
                </a:solidFill>
                <a:latin typeface="Calibri"/>
                <a:ea typeface="Calibri"/>
                <a:cs typeface="Calibri"/>
                <a:sym typeface="Calibri"/>
              </a:rPr>
              <a:t>level (to be part of...) </a:t>
            </a:r>
            <a:r>
              <a:rPr lang="en-US" sz="2000" b="0" i="0" u="none" strike="noStrike" cap="none" dirty="0" smtClean="0">
                <a:solidFill>
                  <a:srgbClr val="000000"/>
                </a:solidFill>
                <a:latin typeface="Calibri"/>
                <a:ea typeface="Calibri"/>
                <a:cs typeface="Calibri"/>
                <a:sym typeface="Calibri"/>
              </a:rPr>
              <a:t> </a:t>
            </a:r>
          </a:p>
          <a:p>
            <a:pPr marL="0" marR="0" lvl="0" indent="0" algn="l" rtl="0">
              <a:lnSpc>
                <a:spcPct val="100000"/>
              </a:lnSpc>
              <a:spcBef>
                <a:spcPts val="0"/>
              </a:spcBef>
              <a:spcAft>
                <a:spcPts val="0"/>
              </a:spcAft>
              <a:buClr>
                <a:srgbClr val="000000"/>
              </a:buClr>
              <a:buSzPct val="25000"/>
              <a:buNone/>
            </a:pPr>
            <a:r>
              <a:rPr lang="en-US" sz="2000" b="0" i="0" u="none" strike="noStrike" cap="none" baseline="0" dirty="0" smtClean="0">
                <a:solidFill>
                  <a:srgbClr val="000000"/>
                </a:solidFill>
                <a:latin typeface="Calibri"/>
                <a:ea typeface="Calibri"/>
                <a:cs typeface="Calibri"/>
                <a:sym typeface="Calibri"/>
              </a:rPr>
              <a:t>    e.g</a:t>
            </a:r>
            <a:r>
              <a:rPr lang="en-US" sz="2000" b="0" i="0" u="none" strike="noStrike" cap="none" baseline="0" dirty="0">
                <a:solidFill>
                  <a:srgbClr val="000000"/>
                </a:solidFill>
                <a:latin typeface="Calibri"/>
                <a:ea typeface="Calibri"/>
                <a:cs typeface="Calibri"/>
                <a:sym typeface="Calibri"/>
              </a:rPr>
              <a:t>. the subdivision of an area like a </a:t>
            </a:r>
            <a:r>
              <a:rPr lang="en-US" sz="2000" b="0" i="0" u="none" strike="noStrike" cap="none" baseline="0" dirty="0" err="1" smtClean="0">
                <a:solidFill>
                  <a:srgbClr val="000000"/>
                </a:solidFill>
                <a:latin typeface="Calibri"/>
                <a:ea typeface="Calibri"/>
                <a:cs typeface="Calibri"/>
                <a:sym typeface="Calibri"/>
              </a:rPr>
              <a:t>neighbourhood</a:t>
            </a:r>
            <a:endParaRPr lang="en-US" sz="2000" dirty="0"/>
          </a:p>
          <a:p>
            <a:pPr marL="0" marR="0" lvl="0" indent="0" algn="l" rtl="0">
              <a:lnSpc>
                <a:spcPct val="100000"/>
              </a:lnSpc>
              <a:spcBef>
                <a:spcPts val="0"/>
              </a:spcBef>
              <a:spcAft>
                <a:spcPts val="0"/>
              </a:spcAft>
              <a:buClr>
                <a:srgbClr val="000000"/>
              </a:buClr>
              <a:buSzPct val="25000"/>
              <a:buNone/>
            </a:pPr>
            <a:r>
              <a:rPr lang="en-US" sz="2000" b="0" i="0" u="none" strike="noStrike" cap="none" baseline="0" dirty="0" smtClean="0">
                <a:solidFill>
                  <a:srgbClr val="000000"/>
                </a:solidFill>
                <a:latin typeface="Calibri"/>
                <a:ea typeface="Calibri"/>
                <a:cs typeface="Calibri"/>
                <a:sym typeface="Calibri"/>
              </a:rPr>
              <a:t>-</a:t>
            </a:r>
            <a:r>
              <a:rPr lang="en-US" sz="2000" b="0" i="0" u="none" strike="noStrike" cap="none" dirty="0" smtClean="0">
                <a:solidFill>
                  <a:srgbClr val="000000"/>
                </a:solidFill>
                <a:latin typeface="Calibri"/>
                <a:ea typeface="Calibri"/>
                <a:cs typeface="Calibri"/>
                <a:sym typeface="Calibri"/>
              </a:rPr>
              <a:t> </a:t>
            </a:r>
            <a:r>
              <a:rPr lang="en-US" sz="2000" b="0" i="0" u="none" strike="noStrike" cap="none" baseline="0" dirty="0" smtClean="0">
                <a:solidFill>
                  <a:srgbClr val="000000"/>
                </a:solidFill>
                <a:latin typeface="Calibri"/>
                <a:ea typeface="Calibri"/>
                <a:cs typeface="Calibri"/>
                <a:sym typeface="Calibri"/>
              </a:rPr>
              <a:t>Topological </a:t>
            </a:r>
            <a:r>
              <a:rPr lang="en-US" sz="2000" b="0" i="0" u="none" strike="noStrike" cap="none" baseline="0" dirty="0">
                <a:solidFill>
                  <a:srgbClr val="000000"/>
                </a:solidFill>
                <a:latin typeface="Calibri"/>
                <a:ea typeface="Calibri"/>
                <a:cs typeface="Calibri"/>
                <a:sym typeface="Calibri"/>
              </a:rPr>
              <a:t>level </a:t>
            </a:r>
            <a:r>
              <a:rPr lang="en-US" sz="2000" b="0" i="0" u="none" strike="noStrike" cap="none" baseline="0" dirty="0" smtClean="0">
                <a:solidFill>
                  <a:srgbClr val="000000"/>
                </a:solidFill>
                <a:latin typeface="Calibri"/>
                <a:ea typeface="Calibri"/>
                <a:cs typeface="Calibri"/>
                <a:sym typeface="Calibri"/>
              </a:rPr>
              <a:t>(</a:t>
            </a:r>
            <a:r>
              <a:rPr lang="en-US" sz="2000" b="0" i="0" u="none" strike="noStrike" cap="none" baseline="0" dirty="0">
                <a:solidFill>
                  <a:srgbClr val="000000"/>
                </a:solidFill>
                <a:latin typeface="Calibri"/>
                <a:ea typeface="Calibri"/>
                <a:cs typeface="Calibri"/>
                <a:sym typeface="Calibri"/>
              </a:rPr>
              <a:t>to be in contact with..., to be a single piece) </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e.g</a:t>
            </a:r>
            <a:r>
              <a:rPr lang="en-US" sz="2000" b="0" i="0" u="none" strike="noStrike" cap="none" baseline="0" dirty="0">
                <a:solidFill>
                  <a:srgbClr val="000000"/>
                </a:solidFill>
                <a:latin typeface="Calibri"/>
                <a:ea typeface="Calibri"/>
                <a:cs typeface="Calibri"/>
                <a:sym typeface="Calibri"/>
              </a:rPr>
              <a:t>. the contiguity between </a:t>
            </a:r>
            <a:r>
              <a:rPr lang="en-US" sz="2000" b="0" i="0" u="none" strike="noStrike" cap="none" baseline="0" dirty="0" err="1">
                <a:solidFill>
                  <a:srgbClr val="000000"/>
                </a:solidFill>
                <a:latin typeface="Calibri"/>
                <a:ea typeface="Calibri"/>
                <a:cs typeface="Calibri"/>
                <a:sym typeface="Calibri"/>
              </a:rPr>
              <a:t>neighbourhoods</a:t>
            </a:r>
            <a:endParaRPr lang="en-US" sz="2000" b="0" i="0" u="none" strike="noStrike" cap="none" baseline="0" dirty="0">
              <a:solidFill>
                <a:srgbClr val="000000"/>
              </a:solidFill>
              <a:latin typeface="Calibri"/>
              <a:ea typeface="Calibri"/>
              <a:cs typeface="Calibri"/>
              <a:sym typeface="Calibri"/>
            </a:endParaRPr>
          </a:p>
          <a:p>
            <a:pPr marL="0" marR="0" lvl="0" indent="0" algn="l" rtl="0">
              <a:lnSpc>
                <a:spcPct val="100000"/>
              </a:lnSpc>
              <a:spcBef>
                <a:spcPts val="500"/>
              </a:spcBef>
              <a:spcAft>
                <a:spcPts val="0"/>
              </a:spcAft>
              <a:buClr>
                <a:srgbClr val="000000"/>
              </a:buClr>
              <a:buSzPct val="25000"/>
              <a:buFont typeface="Arial"/>
              <a:buNone/>
            </a:pPr>
            <a:r>
              <a:rPr lang="en-US" sz="2000" dirty="0" smtClean="0"/>
              <a:t>- </a:t>
            </a:r>
            <a:r>
              <a:rPr lang="en-US" sz="2000" b="0" i="0" u="none" strike="noStrike" cap="none" baseline="0" dirty="0" smtClean="0">
                <a:solidFill>
                  <a:srgbClr val="000000"/>
                </a:solidFill>
                <a:latin typeface="Calibri"/>
                <a:ea typeface="Calibri"/>
                <a:cs typeface="Calibri"/>
                <a:sym typeface="Calibri"/>
              </a:rPr>
              <a:t>Geometrical </a:t>
            </a:r>
            <a:r>
              <a:rPr lang="en-US" sz="2000" b="0" i="0" u="none" strike="noStrike" cap="none" baseline="0" dirty="0">
                <a:solidFill>
                  <a:srgbClr val="000000"/>
                </a:solidFill>
                <a:latin typeface="Calibri"/>
                <a:ea typeface="Calibri"/>
                <a:cs typeface="Calibri"/>
                <a:sym typeface="Calibri"/>
              </a:rPr>
              <a:t>level (to have shape... , to be rigid)</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e.g</a:t>
            </a:r>
            <a:r>
              <a:rPr lang="en-US" sz="2000" b="0" i="0" u="none" strike="noStrike" cap="none" baseline="0" dirty="0">
                <a:solidFill>
                  <a:srgbClr val="000000"/>
                </a:solidFill>
                <a:latin typeface="Calibri"/>
                <a:ea typeface="Calibri"/>
                <a:cs typeface="Calibri"/>
                <a:sym typeface="Calibri"/>
              </a:rPr>
              <a:t>. the boundaries of a </a:t>
            </a:r>
            <a:r>
              <a:rPr lang="en-US" sz="2000" b="0" i="0" u="none" strike="noStrike" cap="none" baseline="0" dirty="0" err="1">
                <a:solidFill>
                  <a:srgbClr val="000000"/>
                </a:solidFill>
                <a:latin typeface="Calibri"/>
                <a:ea typeface="Calibri"/>
                <a:cs typeface="Calibri"/>
                <a:sym typeface="Calibri"/>
              </a:rPr>
              <a:t>neighbourhood</a:t>
            </a:r>
            <a:endParaRPr lang="en-US" sz="2000" b="0" i="0" u="none" strike="noStrike" cap="none" baseline="0" dirty="0">
              <a:solidFill>
                <a:srgbClr val="000000"/>
              </a:solidFill>
              <a:latin typeface="Calibri"/>
              <a:ea typeface="Calibri"/>
              <a:cs typeface="Calibri"/>
              <a:sym typeface="Calibri"/>
            </a:endParaRPr>
          </a:p>
          <a:p>
            <a:pPr marL="0" marR="0" lvl="0" indent="0" algn="l" rtl="0">
              <a:lnSpc>
                <a:spcPct val="100000"/>
              </a:lnSpc>
              <a:spcBef>
                <a:spcPts val="500"/>
              </a:spcBef>
              <a:spcAft>
                <a:spcPts val="0"/>
              </a:spcAft>
              <a:buClr>
                <a:srgbClr val="000000"/>
              </a:buClr>
              <a:buSzPct val="25000"/>
              <a:buFontTx/>
              <a:buChar char="-"/>
            </a:pPr>
            <a:r>
              <a:rPr lang="en-US" sz="2000" b="0" i="0" u="none" strike="noStrike" cap="none" baseline="0" dirty="0" smtClean="0">
                <a:solidFill>
                  <a:srgbClr val="000000"/>
                </a:solidFill>
                <a:latin typeface="Calibri"/>
                <a:ea typeface="Calibri"/>
                <a:cs typeface="Calibri"/>
                <a:sym typeface="Calibri"/>
              </a:rPr>
              <a:t>-Geographical/morphological </a:t>
            </a:r>
            <a:r>
              <a:rPr lang="en-US" sz="2000" b="0" i="0" u="none" strike="noStrike" cap="none" baseline="0" dirty="0">
                <a:solidFill>
                  <a:srgbClr val="000000"/>
                </a:solidFill>
                <a:latin typeface="Calibri"/>
                <a:ea typeface="Calibri"/>
                <a:cs typeface="Calibri"/>
                <a:sym typeface="Calibri"/>
              </a:rPr>
              <a:t>level (to be located in..., to be along...)</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e.g</a:t>
            </a:r>
            <a:r>
              <a:rPr lang="en-US" sz="2000" b="0" i="0" u="none" strike="noStrike" cap="none" baseline="0" dirty="0">
                <a:solidFill>
                  <a:srgbClr val="000000"/>
                </a:solidFill>
                <a:latin typeface="Calibri"/>
                <a:ea typeface="Calibri"/>
                <a:cs typeface="Calibri"/>
                <a:sym typeface="Calibri"/>
              </a:rPr>
              <a:t>. (global) in a valley; (local) to have radial/grid/linear/multi-nuclei </a:t>
            </a:r>
            <a:r>
              <a:rPr lang="en-US" sz="2000" b="0" i="0" u="none" strike="noStrike" cap="none" baseline="0" dirty="0" smtClean="0">
                <a:solidFill>
                  <a:srgbClr val="000000"/>
                </a:solidFill>
                <a:latin typeface="Calibri"/>
                <a:ea typeface="Calibri"/>
                <a:cs typeface="Calibri"/>
                <a:sym typeface="Calibri"/>
              </a:rPr>
              <a:t>pattern</a:t>
            </a:r>
            <a:endParaRPr lang="en-US" sz="2000" dirty="0" smtClean="0"/>
          </a:p>
          <a:p>
            <a:pPr marL="0" marR="0" lvl="0" indent="0" algn="l" rtl="0">
              <a:lnSpc>
                <a:spcPct val="100000"/>
              </a:lnSpc>
              <a:spcBef>
                <a:spcPts val="500"/>
              </a:spcBef>
              <a:spcAft>
                <a:spcPts val="0"/>
              </a:spcAft>
              <a:buClr>
                <a:srgbClr val="000000"/>
              </a:buClr>
              <a:buSzPct val="25000"/>
              <a:buFontTx/>
              <a:buChar char="-"/>
            </a:pPr>
            <a:r>
              <a:rPr lang="en-US" sz="2400" b="0" i="0" u="sng" strike="noStrike" cap="none" baseline="0" dirty="0" err="1" smtClean="0">
                <a:solidFill>
                  <a:srgbClr val="000000"/>
                </a:solidFill>
                <a:latin typeface="Calibri"/>
                <a:ea typeface="Calibri"/>
                <a:cs typeface="Calibri"/>
                <a:sym typeface="Calibri"/>
              </a:rPr>
              <a:t>Artifactuality</a:t>
            </a:r>
            <a:endParaRPr lang="en-US" sz="2400" b="0" i="0" u="sng" strike="noStrike" cap="none" baseline="0" dirty="0" smtClean="0">
              <a:solidFill>
                <a:srgbClr val="000000"/>
              </a:solidFill>
              <a:latin typeface="Calibri"/>
              <a:ea typeface="Calibri"/>
              <a:cs typeface="Calibri"/>
              <a:sym typeface="Calibri"/>
            </a:endParaRPr>
          </a:p>
          <a:p>
            <a:pPr marL="0" lvl="0" indent="0">
              <a:spcBef>
                <a:spcPts val="0"/>
              </a:spcBef>
              <a:buSzPct val="25000"/>
              <a:buNone/>
            </a:pPr>
            <a:r>
              <a:rPr lang="en-US" sz="2000" dirty="0" smtClean="0"/>
              <a:t>- Material level (to be made of..., to be on...) e.g. wood, concrete, water </a:t>
            </a:r>
          </a:p>
          <a:p>
            <a:pPr marL="0" lvl="0" indent="0">
              <a:spcBef>
                <a:spcPts val="500"/>
              </a:spcBef>
              <a:buSzPct val="25000"/>
              <a:buNone/>
            </a:pPr>
            <a:r>
              <a:rPr lang="en-US" sz="2000" dirty="0" smtClean="0"/>
              <a:t>- Structural level (to have 'qualified' component...)</a:t>
            </a:r>
            <a:br>
              <a:rPr lang="en-US" sz="2000" dirty="0" smtClean="0"/>
            </a:br>
            <a:r>
              <a:rPr lang="en-US" sz="2000" dirty="0" smtClean="0"/>
              <a:t>   e.g. natural </a:t>
            </a:r>
            <a:r>
              <a:rPr lang="en-US" sz="2000" dirty="0" err="1" smtClean="0"/>
              <a:t>vs</a:t>
            </a:r>
            <a:r>
              <a:rPr lang="en-US" sz="2000" dirty="0" smtClean="0"/>
              <a:t> manmade, residential </a:t>
            </a:r>
            <a:r>
              <a:rPr lang="en-US" sz="2000" dirty="0" err="1" smtClean="0"/>
              <a:t>vs</a:t>
            </a:r>
            <a:r>
              <a:rPr lang="en-US" sz="2000" dirty="0" smtClean="0"/>
              <a:t> production </a:t>
            </a:r>
            <a:r>
              <a:rPr lang="en-US" sz="2000" dirty="0" err="1" smtClean="0"/>
              <a:t>vs</a:t>
            </a:r>
            <a:r>
              <a:rPr lang="en-US" sz="2000" dirty="0" smtClean="0"/>
              <a:t> recreational area</a:t>
            </a:r>
          </a:p>
          <a:p>
            <a:pPr marL="0" lvl="0" indent="0">
              <a:spcBef>
                <a:spcPts val="500"/>
              </a:spcBef>
              <a:buSzPct val="25000"/>
              <a:buNone/>
            </a:pPr>
            <a:r>
              <a:rPr lang="en-US" sz="2000" dirty="0" smtClean="0"/>
              <a:t>- </a:t>
            </a:r>
            <a:r>
              <a:rPr lang="en-US" sz="2000" dirty="0" err="1" smtClean="0"/>
              <a:t>Artifactual</a:t>
            </a:r>
            <a:r>
              <a:rPr lang="en-US" sz="2000" dirty="0" smtClean="0"/>
              <a:t> level (to be made for...)</a:t>
            </a:r>
            <a:br>
              <a:rPr lang="en-US" sz="2000" dirty="0" smtClean="0"/>
            </a:br>
            <a:r>
              <a:rPr lang="en-US" sz="2000" dirty="0" smtClean="0"/>
              <a:t>e.g. buildings and other planned/intentionally modified things</a:t>
            </a:r>
          </a:p>
          <a:p>
            <a:pPr marL="0" lvl="0" indent="0">
              <a:spcBef>
                <a:spcPts val="500"/>
              </a:spcBef>
              <a:buSzPct val="25000"/>
              <a:buNone/>
            </a:pPr>
            <a:r>
              <a:rPr lang="en-US" sz="2000" dirty="0" smtClean="0"/>
              <a:t>- Functional level (to use a place/building for…)</a:t>
            </a:r>
            <a:br>
              <a:rPr lang="en-US" sz="2000" dirty="0" smtClean="0"/>
            </a:br>
            <a:r>
              <a:rPr lang="en-US" sz="2000" dirty="0" smtClean="0"/>
              <a:t>   selection/production/intentional level</a:t>
            </a:r>
          </a:p>
          <a:p>
            <a:pPr marL="0" marR="0" lvl="0" indent="0" algn="l" rtl="0">
              <a:lnSpc>
                <a:spcPct val="100000"/>
              </a:lnSpc>
              <a:spcBef>
                <a:spcPts val="500"/>
              </a:spcBef>
              <a:spcAft>
                <a:spcPts val="0"/>
              </a:spcAft>
              <a:buClr>
                <a:srgbClr val="000000"/>
              </a:buClr>
              <a:buSzPct val="25000"/>
              <a:buFontTx/>
              <a:buChar char="-"/>
            </a:pPr>
            <a:endParaRPr lang="en-US" sz="2400" b="0" i="0" u="sng" strike="noStrike" cap="none" baseline="0" dirty="0">
              <a:solidFill>
                <a:srgbClr val="000000"/>
              </a:solidFill>
              <a:latin typeface="Calibri"/>
              <a:ea typeface="Calibri"/>
              <a:cs typeface="Calibri"/>
              <a:sym typeface="Calibri"/>
            </a:endParaRPr>
          </a:p>
        </p:txBody>
      </p:sp>
      <p:sp>
        <p:nvSpPr>
          <p:cNvPr id="235" name="Shape 235"/>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24</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57200" y="-142900"/>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Ontological </a:t>
            </a:r>
            <a:r>
              <a:rPr lang="en-US" sz="3600" b="0" i="0" u="none" strike="noStrike" cap="none" baseline="0" dirty="0" smtClean="0">
                <a:solidFill>
                  <a:srgbClr val="000000"/>
                </a:solidFill>
                <a:latin typeface="Calibri"/>
                <a:ea typeface="Calibri"/>
                <a:cs typeface="Calibri"/>
                <a:sym typeface="Calibri"/>
              </a:rPr>
              <a:t>level</a:t>
            </a:r>
            <a:endParaRPr lang="en-US" sz="3600" b="0" i="0" u="none" strike="noStrike" cap="none" baseline="0" dirty="0">
              <a:solidFill>
                <a:srgbClr val="000000"/>
              </a:solidFill>
              <a:latin typeface="Calibri"/>
              <a:ea typeface="Calibri"/>
              <a:cs typeface="Calibri"/>
              <a:sym typeface="Calibri"/>
            </a:endParaRPr>
          </a:p>
        </p:txBody>
      </p:sp>
      <p:sp>
        <p:nvSpPr>
          <p:cNvPr id="248" name="Shape 248"/>
          <p:cNvSpPr txBox="1">
            <a:spLocks noGrp="1"/>
          </p:cNvSpPr>
          <p:nvPr>
            <p:ph type="body" idx="1"/>
          </p:nvPr>
        </p:nvSpPr>
        <p:spPr>
          <a:xfrm>
            <a:off x="428596" y="1071546"/>
            <a:ext cx="8229600" cy="4861919"/>
          </a:xfrm>
          <a:prstGeom prst="rect">
            <a:avLst/>
          </a:prstGeom>
          <a:noFill/>
          <a:ln>
            <a:noFill/>
          </a:ln>
        </p:spPr>
        <p:txBody>
          <a:bodyPr lIns="45700" tIns="45700" rIns="45700" bIns="45700" anchor="t" anchorCtr="0">
            <a:noAutofit/>
          </a:bodyPr>
          <a:lstStyle/>
          <a:p>
            <a:pPr marL="277749" marR="0" lvl="0" indent="-277749" algn="l"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	</a:t>
            </a:r>
            <a:r>
              <a:rPr lang="en-US" sz="2400" b="0" i="0" u="sng" strike="noStrike" cap="none" baseline="0" dirty="0">
                <a:solidFill>
                  <a:srgbClr val="000000"/>
                </a:solidFill>
                <a:latin typeface="Calibri"/>
                <a:ea typeface="Calibri"/>
                <a:cs typeface="Calibri"/>
                <a:sym typeface="Calibri"/>
              </a:rPr>
              <a:t>Cognitive </a:t>
            </a:r>
            <a:r>
              <a:rPr lang="en-US" sz="2400" b="0" i="0" u="sng" strike="noStrike" cap="none" baseline="0" dirty="0" smtClean="0">
                <a:solidFill>
                  <a:srgbClr val="000000"/>
                </a:solidFill>
                <a:latin typeface="Calibri"/>
                <a:ea typeface="Calibri"/>
                <a:cs typeface="Calibri"/>
                <a:sym typeface="Calibri"/>
              </a:rPr>
              <a:t>level</a:t>
            </a:r>
          </a:p>
          <a:p>
            <a:pPr marL="277749" marR="0" lvl="0" indent="-277749" algn="l" rtl="0">
              <a:lnSpc>
                <a:spcPct val="100000"/>
              </a:lnSpc>
              <a:spcBef>
                <a:spcPts val="0"/>
              </a:spcBef>
              <a:spcAft>
                <a:spcPts val="0"/>
              </a:spcAft>
              <a:buClr>
                <a:srgbClr val="000000"/>
              </a:buClr>
              <a:buSzPct val="25000"/>
              <a:buFont typeface="Arial"/>
              <a:buNone/>
            </a:pPr>
            <a:r>
              <a:rPr lang="en-US" sz="2400" dirty="0" smtClean="0"/>
              <a:t>    </a:t>
            </a:r>
            <a:r>
              <a:rPr lang="en-US" sz="2400" b="0" i="0" u="none" strike="noStrike" cap="none" baseline="0" dirty="0" smtClean="0">
                <a:solidFill>
                  <a:srgbClr val="000000"/>
                </a:solidFill>
                <a:latin typeface="Calibri"/>
                <a:ea typeface="Calibri"/>
                <a:cs typeface="Calibri"/>
                <a:sym typeface="Calibri"/>
              </a:rPr>
              <a:t>(</a:t>
            </a:r>
            <a:r>
              <a:rPr lang="en-US" sz="2400" b="0" i="0" u="none" strike="noStrike" cap="none" baseline="0" dirty="0">
                <a:solidFill>
                  <a:srgbClr val="000000"/>
                </a:solidFill>
                <a:latin typeface="Calibri"/>
                <a:ea typeface="Calibri"/>
                <a:cs typeface="Calibri"/>
                <a:sym typeface="Calibri"/>
              </a:rPr>
              <a:t>to perceive..., to use… as ..., to know that..., to remember</a:t>
            </a:r>
            <a:r>
              <a:rPr lang="en-US" sz="2400" b="0" i="0" u="none" strike="noStrike" cap="none" baseline="0" dirty="0" smtClean="0">
                <a:solidFill>
                  <a:srgbClr val="000000"/>
                </a:solidFill>
                <a:latin typeface="Calibri"/>
                <a:ea typeface="Calibri"/>
                <a:cs typeface="Calibri"/>
                <a:sym typeface="Calibri"/>
              </a:rPr>
              <a:t>...)</a:t>
            </a:r>
            <a:r>
              <a:rPr lang="en-US" sz="2400" b="0" i="0" u="none" strike="noStrike" cap="none" baseline="0" dirty="0">
                <a:solidFill>
                  <a:srgbClr val="000000"/>
                </a:solidFill>
                <a:latin typeface="Calibri"/>
                <a:ea typeface="Calibri"/>
                <a:cs typeface="Calibri"/>
                <a:sym typeface="Calibri"/>
              </a:rPr>
              <a:t/>
            </a:r>
            <a:br>
              <a:rPr lang="en-US" sz="2400" b="0" i="0" u="none" strike="noStrike" cap="none" baseline="0" dirty="0">
                <a:solidFill>
                  <a:srgbClr val="000000"/>
                </a:solidFill>
                <a:latin typeface="Calibri"/>
                <a:ea typeface="Calibri"/>
                <a:cs typeface="Calibri"/>
                <a:sym typeface="Calibri"/>
              </a:rPr>
            </a:br>
            <a:r>
              <a:rPr lang="en-US" sz="2400" b="0" i="0" u="none" strike="noStrike" cap="none" baseline="0" dirty="0" smtClean="0">
                <a:solidFill>
                  <a:srgbClr val="000000"/>
                </a:solidFill>
                <a:latin typeface="Calibri"/>
                <a:ea typeface="Calibri"/>
                <a:cs typeface="Calibri"/>
                <a:sym typeface="Calibri"/>
              </a:rPr>
              <a:t>	</a:t>
            </a:r>
            <a:r>
              <a:rPr lang="en-US" sz="2000" b="0" i="0" u="none" strike="noStrike" cap="none" baseline="0" dirty="0" smtClean="0">
                <a:solidFill>
                  <a:srgbClr val="000000"/>
                </a:solidFill>
                <a:latin typeface="Calibri"/>
                <a:ea typeface="Calibri"/>
                <a:cs typeface="Calibri"/>
                <a:sym typeface="Calibri"/>
              </a:rPr>
              <a:t>- representation </a:t>
            </a:r>
            <a:br>
              <a:rPr lang="en-US" sz="2000" b="0" i="0" u="none" strike="noStrike" cap="none" baseline="0" dirty="0" smtClean="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 observation</a:t>
            </a:r>
            <a:br>
              <a:rPr lang="en-US" sz="2000" b="0" i="0" u="none" strike="noStrike" cap="none" baseline="0" dirty="0" smtClean="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 phenomenon</a:t>
            </a:r>
            <a:br>
              <a:rPr lang="en-US" sz="2000" b="0" i="0" u="none" strike="noStrike" cap="none" baseline="0" dirty="0" smtClean="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 consciousness</a:t>
            </a:r>
            <a:br>
              <a:rPr lang="en-US" sz="2000" b="0" i="0" u="none" strike="noStrike" cap="none" baseline="0" dirty="0" smtClean="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 concepts</a:t>
            </a:r>
            <a:br>
              <a:rPr lang="en-US" sz="2000" b="0" i="0" u="none" strike="noStrike" cap="none" baseline="0" dirty="0" smtClean="0">
                <a:solidFill>
                  <a:srgbClr val="000000"/>
                </a:solidFill>
                <a:latin typeface="Calibri"/>
                <a:ea typeface="Calibri"/>
                <a:cs typeface="Calibri"/>
                <a:sym typeface="Calibri"/>
              </a:rPr>
            </a:br>
            <a:r>
              <a:rPr lang="en-US" sz="2000" b="0" i="0" u="none" strike="noStrike" cap="none" baseline="0" dirty="0" smtClean="0">
                <a:solidFill>
                  <a:srgbClr val="000000"/>
                </a:solidFill>
                <a:latin typeface="Calibri"/>
                <a:ea typeface="Calibri"/>
                <a:cs typeface="Calibri"/>
                <a:sym typeface="Calibri"/>
              </a:rPr>
              <a:t>	- action</a:t>
            </a:r>
          </a:p>
          <a:p>
            <a:pPr marL="277749" marR="0" lvl="0" indent="-277749" algn="l" rtl="0">
              <a:lnSpc>
                <a:spcPct val="100000"/>
              </a:lnSpc>
              <a:spcBef>
                <a:spcPts val="0"/>
              </a:spcBef>
              <a:spcAft>
                <a:spcPts val="0"/>
              </a:spcAft>
              <a:buClr>
                <a:srgbClr val="000000"/>
              </a:buClr>
              <a:buSzPct val="25000"/>
              <a:buFont typeface="Arial"/>
              <a:buNone/>
            </a:pPr>
            <a:endParaRPr lang="en-US" sz="2000" dirty="0" smtClean="0"/>
          </a:p>
          <a:p>
            <a:pPr marL="277749" lvl="0" indent="-277749">
              <a:spcBef>
                <a:spcPts val="0"/>
              </a:spcBef>
              <a:buSzPct val="25000"/>
              <a:buNone/>
            </a:pPr>
            <a:r>
              <a:rPr lang="en-US" sz="2400" dirty="0" smtClean="0"/>
              <a:t>      </a:t>
            </a:r>
            <a:r>
              <a:rPr lang="en-US" sz="2400" u="sng" dirty="0" smtClean="0"/>
              <a:t>Social level </a:t>
            </a:r>
          </a:p>
          <a:p>
            <a:pPr marL="277749" lvl="0" indent="-277749">
              <a:spcBef>
                <a:spcPts val="0"/>
              </a:spcBef>
              <a:buSzPct val="25000"/>
              <a:buNone/>
            </a:pPr>
            <a:r>
              <a:rPr lang="en-US" sz="2400" dirty="0" smtClean="0"/>
              <a:t>      (to have norms..., to have role...)</a:t>
            </a:r>
            <a:r>
              <a:rPr lang="en-US" sz="2800" dirty="0" smtClean="0"/>
              <a:t/>
            </a:r>
            <a:br>
              <a:rPr lang="en-US" sz="2800" dirty="0" smtClean="0"/>
            </a:br>
            <a:r>
              <a:rPr lang="en-US" sz="2400" dirty="0" smtClean="0"/>
              <a:t>	</a:t>
            </a:r>
            <a:r>
              <a:rPr lang="en-US" sz="2000" dirty="0" smtClean="0"/>
              <a:t>– </a:t>
            </a:r>
            <a:r>
              <a:rPr lang="en-US" sz="2000" dirty="0" err="1" smtClean="0"/>
              <a:t>organisational</a:t>
            </a:r>
            <a:r>
              <a:rPr lang="en-US" sz="2000" dirty="0" smtClean="0"/>
              <a:t> level (role structures)</a:t>
            </a:r>
            <a:br>
              <a:rPr lang="en-US" sz="2000" dirty="0" smtClean="0"/>
            </a:br>
            <a:r>
              <a:rPr lang="en-US" sz="2000" dirty="0" smtClean="0"/>
              <a:t>	– service level</a:t>
            </a:r>
            <a:br>
              <a:rPr lang="en-US" sz="2000" dirty="0" smtClean="0"/>
            </a:br>
            <a:r>
              <a:rPr lang="en-US" sz="2000" dirty="0" smtClean="0"/>
              <a:t>	– economic level</a:t>
            </a:r>
            <a:br>
              <a:rPr lang="en-US" sz="2000" dirty="0" smtClean="0"/>
            </a:br>
            <a:r>
              <a:rPr lang="en-US" sz="2000" dirty="0" smtClean="0"/>
              <a:t>	– political level </a:t>
            </a:r>
            <a:r>
              <a:rPr lang="en-US" sz="2400" b="0" i="0" u="none" strike="noStrike" cap="none" baseline="0" dirty="0">
                <a:solidFill>
                  <a:srgbClr val="000000"/>
                </a:solidFill>
                <a:latin typeface="Calibri"/>
                <a:ea typeface="Calibri"/>
                <a:cs typeface="Calibri"/>
                <a:sym typeface="Calibri"/>
              </a:rPr>
              <a:t/>
            </a:r>
            <a:br>
              <a:rPr lang="en-US" sz="2400" b="0" i="0" u="none" strike="noStrike" cap="none" baseline="0" dirty="0">
                <a:solidFill>
                  <a:srgbClr val="000000"/>
                </a:solidFill>
                <a:latin typeface="Calibri"/>
                <a:ea typeface="Calibri"/>
                <a:cs typeface="Calibri"/>
                <a:sym typeface="Calibri"/>
              </a:rPr>
            </a:br>
            <a:endParaRPr lang="en-US" sz="2400" b="0" i="0" u="none" strike="noStrike" cap="none" baseline="0" dirty="0">
              <a:solidFill>
                <a:srgbClr val="000000"/>
              </a:solidFill>
              <a:latin typeface="Calibri"/>
              <a:ea typeface="Calibri"/>
              <a:cs typeface="Calibri"/>
              <a:sym typeface="Calibri"/>
            </a:endParaRPr>
          </a:p>
        </p:txBody>
      </p:sp>
      <p:sp>
        <p:nvSpPr>
          <p:cNvPr id="249" name="Shape 249"/>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25</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457200" y="-24"/>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a:solidFill>
                  <a:srgbClr val="000000"/>
                </a:solidFill>
                <a:latin typeface="Calibri"/>
                <a:ea typeface="Calibri"/>
                <a:cs typeface="Calibri"/>
                <a:sym typeface="Calibri"/>
              </a:rPr>
              <a:t>Ontological </a:t>
            </a:r>
            <a:r>
              <a:rPr lang="en-US" sz="3600" b="0" i="0" u="none" strike="noStrike" cap="none" baseline="0" dirty="0" smtClean="0">
                <a:solidFill>
                  <a:srgbClr val="000000"/>
                </a:solidFill>
                <a:latin typeface="Calibri"/>
                <a:ea typeface="Calibri"/>
                <a:cs typeface="Calibri"/>
                <a:sym typeface="Calibri"/>
              </a:rPr>
              <a:t>Level</a:t>
            </a:r>
            <a:endParaRPr lang="en-US" sz="3600" b="0" i="0" u="none" strike="noStrike" cap="none" baseline="0" dirty="0">
              <a:solidFill>
                <a:srgbClr val="000000"/>
              </a:solidFill>
              <a:latin typeface="Calibri"/>
              <a:ea typeface="Calibri"/>
              <a:cs typeface="Calibri"/>
              <a:sym typeface="Calibri"/>
            </a:endParaRPr>
          </a:p>
        </p:txBody>
      </p:sp>
      <p:sp>
        <p:nvSpPr>
          <p:cNvPr id="262" name="Shape 262"/>
          <p:cNvSpPr txBox="1">
            <a:spLocks noGrp="1"/>
          </p:cNvSpPr>
          <p:nvPr>
            <p:ph type="body" idx="1"/>
          </p:nvPr>
        </p:nvSpPr>
        <p:spPr>
          <a:xfrm>
            <a:off x="0" y="1527187"/>
            <a:ext cx="8229600" cy="3759201"/>
          </a:xfrm>
          <a:prstGeom prst="rect">
            <a:avLst/>
          </a:prstGeom>
          <a:noFill/>
          <a:ln>
            <a:noFill/>
          </a:ln>
        </p:spPr>
        <p:txBody>
          <a:bodyPr lIns="45700" tIns="45700" rIns="45700" bIns="45700" anchor="t" anchorCtr="0">
            <a:noAutofit/>
          </a:bodyPr>
          <a:lstStyle/>
          <a:p>
            <a:pPr marL="342900" marR="0" lvl="0" indent="-342900" algn="l" rtl="0">
              <a:lnSpc>
                <a:spcPct val="100000"/>
              </a:lnSpc>
              <a:spcBef>
                <a:spcPts val="0"/>
              </a:spcBef>
              <a:spcAft>
                <a:spcPts val="0"/>
              </a:spcAft>
              <a:buClr>
                <a:srgbClr val="000000"/>
              </a:buClr>
              <a:buSzPct val="25000"/>
              <a:buFont typeface="Arial"/>
              <a:buNone/>
            </a:pPr>
            <a:r>
              <a:rPr lang="en-US" sz="2600" b="0" i="0" u="none" strike="noStrike" cap="none" baseline="0" dirty="0">
                <a:solidFill>
                  <a:srgbClr val="000000"/>
                </a:solidFill>
                <a:latin typeface="Calibri"/>
                <a:ea typeface="Calibri"/>
                <a:cs typeface="Calibri"/>
                <a:sym typeface="Calibri"/>
              </a:rPr>
              <a:t>		</a:t>
            </a:r>
            <a:r>
              <a:rPr lang="en-US" sz="2400" b="0" i="0" u="sng" strike="noStrike" cap="none" baseline="0" dirty="0">
                <a:solidFill>
                  <a:srgbClr val="000000"/>
                </a:solidFill>
                <a:latin typeface="Calibri"/>
                <a:ea typeface="Calibri"/>
                <a:cs typeface="Calibri"/>
                <a:sym typeface="Calibri"/>
              </a:rPr>
              <a:t>Cultural </a:t>
            </a:r>
            <a:r>
              <a:rPr lang="en-US" sz="2400" b="0" i="0" u="sng" strike="noStrike" cap="none" baseline="0" dirty="0" smtClean="0">
                <a:solidFill>
                  <a:srgbClr val="000000"/>
                </a:solidFill>
                <a:latin typeface="Calibri"/>
                <a:ea typeface="Calibri"/>
                <a:cs typeface="Calibri"/>
                <a:sym typeface="Calibri"/>
              </a:rPr>
              <a:t>level</a:t>
            </a:r>
            <a:r>
              <a:rPr lang="en-US" sz="2400" b="0" i="0" u="none" strike="noStrike" cap="none" baseline="0" dirty="0">
                <a:solidFill>
                  <a:srgbClr val="000000"/>
                </a:solidFill>
                <a:latin typeface="Calibri"/>
                <a:ea typeface="Calibri"/>
                <a:cs typeface="Calibri"/>
                <a:sym typeface="Calibri"/>
              </a:rPr>
              <a:t/>
            </a:r>
            <a:br>
              <a:rPr lang="en-US" sz="2400" b="0" i="0" u="none" strike="noStrike" cap="none" baseline="0" dirty="0">
                <a:solidFill>
                  <a:srgbClr val="000000"/>
                </a:solidFill>
                <a:latin typeface="Calibri"/>
                <a:ea typeface="Calibri"/>
                <a:cs typeface="Calibri"/>
                <a:sym typeface="Calibri"/>
              </a:rPr>
            </a:br>
            <a:r>
              <a:rPr lang="en-US" sz="2000" b="0" i="0" u="none" strike="noStrike" cap="none" baseline="0" dirty="0">
                <a:solidFill>
                  <a:srgbClr val="000000"/>
                </a:solidFill>
                <a:latin typeface="Calibri"/>
                <a:ea typeface="Calibri"/>
                <a:cs typeface="Calibri"/>
                <a:sym typeface="Calibri"/>
              </a:rPr>
              <a:t>	– </a:t>
            </a:r>
            <a:r>
              <a:rPr lang="en-US" sz="2000" b="0" i="0" u="none" strike="noStrike" cap="none" baseline="0" dirty="0" err="1">
                <a:solidFill>
                  <a:srgbClr val="000000"/>
                </a:solidFill>
                <a:latin typeface="Calibri"/>
                <a:ea typeface="Calibri"/>
                <a:cs typeface="Calibri"/>
                <a:sym typeface="Calibri"/>
              </a:rPr>
              <a:t>behavioural</a:t>
            </a:r>
            <a:r>
              <a:rPr lang="en-US" sz="2000" b="0" i="0" u="none" strike="noStrike" cap="none" baseline="0" dirty="0">
                <a:solidFill>
                  <a:srgbClr val="000000"/>
                </a:solidFill>
                <a:latin typeface="Calibri"/>
                <a:ea typeface="Calibri"/>
                <a:cs typeface="Calibri"/>
                <a:sym typeface="Calibri"/>
              </a:rPr>
              <a:t> level</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a:solidFill>
                  <a:srgbClr val="000000"/>
                </a:solidFill>
                <a:latin typeface="Calibri"/>
                <a:ea typeface="Calibri"/>
                <a:cs typeface="Calibri"/>
                <a:sym typeface="Calibri"/>
              </a:rPr>
              <a:t>	– living/moving habit level</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a:solidFill>
                  <a:srgbClr val="000000"/>
                </a:solidFill>
                <a:latin typeface="Calibri"/>
                <a:ea typeface="Calibri"/>
                <a:cs typeface="Calibri"/>
                <a:sym typeface="Calibri"/>
              </a:rPr>
              <a:t>	– knowledge level (know-how, know-what) </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a:solidFill>
                  <a:srgbClr val="000000"/>
                </a:solidFill>
                <a:latin typeface="Calibri"/>
                <a:ea typeface="Calibri"/>
                <a:cs typeface="Calibri"/>
                <a:sym typeface="Calibri"/>
              </a:rPr>
              <a:t>	– local history awareness level</a:t>
            </a:r>
            <a:br>
              <a:rPr lang="en-US" sz="2000" b="0" i="0" u="none" strike="noStrike" cap="none" baseline="0" dirty="0">
                <a:solidFill>
                  <a:srgbClr val="000000"/>
                </a:solidFill>
                <a:latin typeface="Calibri"/>
                <a:ea typeface="Calibri"/>
                <a:cs typeface="Calibri"/>
                <a:sym typeface="Calibri"/>
              </a:rPr>
            </a:br>
            <a:r>
              <a:rPr lang="en-US" sz="2000" b="0" i="0" u="none" strike="noStrike" cap="none" baseline="0" dirty="0">
                <a:solidFill>
                  <a:srgbClr val="000000"/>
                </a:solidFill>
                <a:latin typeface="Calibri"/>
                <a:ea typeface="Calibri"/>
                <a:cs typeface="Calibri"/>
                <a:sym typeface="Calibri"/>
              </a:rPr>
              <a:t>	– community </a:t>
            </a:r>
            <a:r>
              <a:rPr lang="en-US" sz="2000" b="0" i="0" u="none" strike="noStrike" cap="none" baseline="0" dirty="0" smtClean="0">
                <a:solidFill>
                  <a:srgbClr val="000000"/>
                </a:solidFill>
                <a:latin typeface="Calibri"/>
                <a:ea typeface="Calibri"/>
                <a:cs typeface="Calibri"/>
                <a:sym typeface="Calibri"/>
              </a:rPr>
              <a:t>level</a:t>
            </a:r>
          </a:p>
          <a:p>
            <a:pPr marL="342900" marR="0" lvl="0" indent="-342900" algn="l" rtl="0">
              <a:lnSpc>
                <a:spcPct val="100000"/>
              </a:lnSpc>
              <a:spcBef>
                <a:spcPts val="0"/>
              </a:spcBef>
              <a:spcAft>
                <a:spcPts val="0"/>
              </a:spcAft>
              <a:buClr>
                <a:srgbClr val="000000"/>
              </a:buClr>
              <a:buSzPct val="25000"/>
              <a:buFont typeface="Arial"/>
              <a:buNone/>
            </a:pPr>
            <a:endParaRPr lang="en-US" sz="2000" dirty="0" smtClean="0"/>
          </a:p>
          <a:p>
            <a:pPr marL="342900" marR="0" lvl="0" indent="-342900" algn="l" rtl="0">
              <a:lnSpc>
                <a:spcPct val="100000"/>
              </a:lnSpc>
              <a:spcBef>
                <a:spcPts val="0"/>
              </a:spcBef>
              <a:spcAft>
                <a:spcPts val="0"/>
              </a:spcAft>
              <a:buClr>
                <a:srgbClr val="000000"/>
              </a:buClr>
              <a:buSzPct val="25000"/>
              <a:buFont typeface="Arial"/>
              <a:buNone/>
            </a:pPr>
            <a:endParaRPr lang="en-US" sz="2000" dirty="0" smtClean="0"/>
          </a:p>
          <a:p>
            <a:pPr marL="342900" marR="0" lvl="0" indent="-342900" algn="l" rtl="0">
              <a:lnSpc>
                <a:spcPct val="100000"/>
              </a:lnSpc>
              <a:spcBef>
                <a:spcPts val="0"/>
              </a:spcBef>
              <a:spcAft>
                <a:spcPts val="0"/>
              </a:spcAft>
              <a:buClr>
                <a:srgbClr val="000000"/>
              </a:buClr>
              <a:buSzPct val="25000"/>
              <a:buFont typeface="Arial"/>
              <a:buNone/>
            </a:pPr>
            <a:r>
              <a:rPr lang="en-US" sz="2000" b="0" i="0" u="none" strike="noStrike" cap="none" baseline="0" dirty="0" smtClean="0">
                <a:solidFill>
                  <a:srgbClr val="000000"/>
                </a:solidFill>
                <a:latin typeface="Calibri"/>
                <a:ea typeface="Calibri"/>
                <a:cs typeface="Calibri"/>
                <a:sym typeface="Calibri"/>
              </a:rPr>
              <a:t>		</a:t>
            </a:r>
            <a:r>
              <a:rPr lang="en-US" sz="2400" b="0" i="0" u="sng" strike="noStrike" cap="none" baseline="0" dirty="0" smtClean="0">
                <a:solidFill>
                  <a:srgbClr val="000000"/>
                </a:solidFill>
                <a:latin typeface="Calibri"/>
                <a:ea typeface="Calibri"/>
                <a:cs typeface="Calibri"/>
                <a:sym typeface="Calibri"/>
              </a:rPr>
              <a:t>Processes level</a:t>
            </a:r>
          </a:p>
          <a:p>
            <a:pPr marL="0" lvl="0" indent="0">
              <a:spcBef>
                <a:spcPts val="0"/>
              </a:spcBef>
              <a:buSzPct val="25000"/>
              <a:buNone/>
            </a:pPr>
            <a:r>
              <a:rPr lang="en-US" sz="2000" dirty="0" smtClean="0"/>
              <a:t>                 - Dynamic level  (to change..., to manifest flows of…)</a:t>
            </a:r>
            <a:br>
              <a:rPr lang="en-US" sz="2000" dirty="0" smtClean="0"/>
            </a:br>
            <a:r>
              <a:rPr lang="en-US" sz="2000" dirty="0" smtClean="0"/>
              <a:t>                 - Development   (to evolve as a whole...)</a:t>
            </a:r>
            <a:br>
              <a:rPr lang="en-US" sz="2000" dirty="0" smtClean="0"/>
            </a:br>
            <a:r>
              <a:rPr lang="en-US" sz="2000" dirty="0" smtClean="0"/>
              <a:t>	 - Temporal interaction and integration across entities at different  </a:t>
            </a:r>
          </a:p>
          <a:p>
            <a:pPr marL="0" lvl="0" indent="0">
              <a:spcBef>
                <a:spcPts val="0"/>
              </a:spcBef>
              <a:buSzPct val="25000"/>
              <a:buNone/>
            </a:pPr>
            <a:r>
              <a:rPr lang="en-US" sz="2000" dirty="0" smtClean="0"/>
              <a:t>                    levels (among which stakeholders’ </a:t>
            </a:r>
            <a:r>
              <a:rPr lang="en-US" sz="2000" dirty="0" err="1" smtClean="0"/>
              <a:t>partecipation</a:t>
            </a:r>
            <a:r>
              <a:rPr lang="en-US" sz="2000" dirty="0" smtClean="0"/>
              <a:t>) </a:t>
            </a:r>
          </a:p>
          <a:p>
            <a:pPr marL="342900" marR="0" lvl="0" indent="-342900" algn="l" rtl="0">
              <a:lnSpc>
                <a:spcPct val="100000"/>
              </a:lnSpc>
              <a:spcBef>
                <a:spcPts val="0"/>
              </a:spcBef>
              <a:spcAft>
                <a:spcPts val="0"/>
              </a:spcAft>
              <a:buClr>
                <a:srgbClr val="000000"/>
              </a:buClr>
              <a:buSzPct val="25000"/>
              <a:buFont typeface="Arial"/>
              <a:buNone/>
            </a:pPr>
            <a:endParaRPr lang="en-US" sz="2000" b="0" i="0" u="none" strike="noStrike" cap="none" baseline="0" dirty="0" smtClean="0">
              <a:solidFill>
                <a:srgbClr val="000000"/>
              </a:solidFill>
              <a:latin typeface="Calibri"/>
              <a:ea typeface="Calibri"/>
              <a:cs typeface="Calibri"/>
              <a:sym typeface="Calibri"/>
            </a:endParaRPr>
          </a:p>
          <a:p>
            <a:pPr marL="342900" marR="0" lvl="0" indent="-342900" algn="l" rtl="0">
              <a:lnSpc>
                <a:spcPct val="100000"/>
              </a:lnSpc>
              <a:spcBef>
                <a:spcPts val="0"/>
              </a:spcBef>
              <a:spcAft>
                <a:spcPts val="0"/>
              </a:spcAft>
              <a:buClr>
                <a:srgbClr val="000000"/>
              </a:buClr>
              <a:buSzPct val="25000"/>
              <a:buFont typeface="Arial"/>
              <a:buNone/>
            </a:pPr>
            <a:endParaRPr lang="en-US" sz="2000" dirty="0" smtClean="0"/>
          </a:p>
          <a:p>
            <a:pPr marL="342900" marR="0" lvl="0" indent="-342900" algn="l" rtl="0">
              <a:lnSpc>
                <a:spcPct val="100000"/>
              </a:lnSpc>
              <a:spcBef>
                <a:spcPts val="0"/>
              </a:spcBef>
              <a:spcAft>
                <a:spcPts val="0"/>
              </a:spcAft>
              <a:buClr>
                <a:srgbClr val="000000"/>
              </a:buClr>
              <a:buSzPct val="25000"/>
              <a:buFont typeface="Arial"/>
              <a:buNone/>
            </a:pPr>
            <a:endParaRPr lang="en-US" sz="2000" b="0" i="0" u="none" strike="noStrike" cap="none" baseline="0" dirty="0">
              <a:solidFill>
                <a:srgbClr val="000000"/>
              </a:solidFill>
              <a:latin typeface="Calibri"/>
              <a:ea typeface="Calibri"/>
              <a:cs typeface="Calibri"/>
              <a:sym typeface="Calibri"/>
            </a:endParaRPr>
          </a:p>
        </p:txBody>
      </p:sp>
      <p:sp>
        <p:nvSpPr>
          <p:cNvPr id="263" name="Shape 263"/>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26</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457200" y="104776"/>
            <a:ext cx="8229600" cy="1508126"/>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a:solidFill>
                  <a:srgbClr val="000000"/>
                </a:solidFill>
                <a:latin typeface="Calibri"/>
                <a:ea typeface="Calibri"/>
                <a:cs typeface="Calibri"/>
                <a:sym typeface="Calibri"/>
              </a:rPr>
              <a:t>Geographic subject: What must be there?</a:t>
            </a:r>
          </a:p>
        </p:txBody>
      </p:sp>
      <p:sp>
        <p:nvSpPr>
          <p:cNvPr id="283" name="Shape 283"/>
          <p:cNvSpPr txBox="1">
            <a:spLocks noGrp="1"/>
          </p:cNvSpPr>
          <p:nvPr>
            <p:ph type="body" idx="1"/>
          </p:nvPr>
        </p:nvSpPr>
        <p:spPr>
          <a:xfrm>
            <a:off x="457200" y="1730297"/>
            <a:ext cx="8229600" cy="5056289"/>
          </a:xfrm>
          <a:prstGeom prst="rect">
            <a:avLst/>
          </a:prstGeom>
          <a:noFill/>
          <a:ln>
            <a:noFill/>
          </a:ln>
        </p:spPr>
        <p:txBody>
          <a:bodyPr lIns="45700" tIns="45700" rIns="45700" bIns="45700" anchor="t" anchorCtr="0">
            <a:noAutofit/>
          </a:bodyPr>
          <a:lstStyle/>
          <a:p>
            <a:pPr marL="0" marR="0" lvl="0" indent="0" algn="l" rtl="0">
              <a:lnSpc>
                <a:spcPct val="80000"/>
              </a:lnSpc>
              <a:spcBef>
                <a:spcPts val="0"/>
              </a:spcBef>
              <a:spcAft>
                <a:spcPts val="0"/>
              </a:spcAft>
              <a:buClr>
                <a:srgbClr val="000000"/>
              </a:buClr>
              <a:buSzPct val="25000"/>
              <a:buFont typeface="Arial"/>
              <a:buNone/>
            </a:pPr>
            <a:r>
              <a:rPr lang="en-US" sz="2400" b="0" i="0" u="sng" strike="noStrike" cap="none" baseline="0" dirty="0">
                <a:solidFill>
                  <a:srgbClr val="000000"/>
                </a:solidFill>
                <a:latin typeface="Calibri" pitchFamily="34" charset="0"/>
                <a:cs typeface="Calibri" pitchFamily="34" charset="0"/>
                <a:sym typeface="Calibri"/>
              </a:rPr>
              <a:t>Physical components </a:t>
            </a:r>
            <a:r>
              <a:rPr lang="en-US" sz="2400" u="sng" dirty="0" smtClean="0">
                <a:latin typeface="Calibri" pitchFamily="34" charset="0"/>
                <a:cs typeface="Calibri" pitchFamily="34" charset="0"/>
              </a:rPr>
              <a:t> </a:t>
            </a:r>
            <a:r>
              <a:rPr lang="en-US" sz="2400" b="0" i="0" u="none" strike="noStrike" cap="none" baseline="0" dirty="0" smtClean="0">
                <a:solidFill>
                  <a:srgbClr val="000000"/>
                </a:solidFill>
                <a:latin typeface="Calibri" pitchFamily="34" charset="0"/>
                <a:cs typeface="Calibri" pitchFamily="34" charset="0"/>
                <a:sym typeface="Calibri"/>
              </a:rPr>
              <a:t>(</a:t>
            </a:r>
            <a:r>
              <a:rPr lang="en-US" sz="2400" b="0" i="0" u="none" strike="noStrike" cap="none" baseline="0" dirty="0">
                <a:solidFill>
                  <a:srgbClr val="000000"/>
                </a:solidFill>
                <a:latin typeface="Calibri" pitchFamily="34" charset="0"/>
                <a:cs typeface="Calibri" pitchFamily="34" charset="0"/>
                <a:sym typeface="Calibri"/>
              </a:rPr>
              <a:t>e.g. location)</a:t>
            </a:r>
          </a:p>
          <a:p>
            <a:pPr marL="0" marR="0" lvl="0" indent="0" algn="l" rtl="0">
              <a:lnSpc>
                <a:spcPct val="80000"/>
              </a:lnSpc>
              <a:spcBef>
                <a:spcPts val="300"/>
              </a:spcBef>
              <a:spcAft>
                <a:spcPts val="0"/>
              </a:spcAft>
              <a:buClr>
                <a:srgbClr val="000000"/>
              </a:buClr>
              <a:buFont typeface="Arial"/>
              <a:buNone/>
            </a:pPr>
            <a:endParaRPr sz="2400" b="0" i="0" u="none" strike="noStrike" cap="none" baseline="0">
              <a:solidFill>
                <a:srgbClr val="000000"/>
              </a:solidFill>
              <a:latin typeface="Calibri" pitchFamily="34" charset="0"/>
              <a:cs typeface="Calibri" pitchFamily="34" charset="0"/>
              <a:sym typeface="Calibri"/>
            </a:endParaRPr>
          </a:p>
          <a:p>
            <a:pPr marL="0" marR="0" lvl="0" indent="0" algn="l" rtl="0">
              <a:lnSpc>
                <a:spcPct val="80000"/>
              </a:lnSpc>
              <a:spcBef>
                <a:spcPts val="600"/>
              </a:spcBef>
              <a:spcAft>
                <a:spcPts val="0"/>
              </a:spcAft>
              <a:buClr>
                <a:srgbClr val="000000"/>
              </a:buClr>
              <a:buSzPct val="25000"/>
              <a:buFont typeface="Arial"/>
              <a:buNone/>
            </a:pPr>
            <a:r>
              <a:rPr lang="en-US" sz="2400" b="0" i="0" u="sng" strike="noStrike" cap="none" baseline="0" dirty="0">
                <a:solidFill>
                  <a:srgbClr val="000000"/>
                </a:solidFill>
                <a:latin typeface="Calibri" pitchFamily="34" charset="0"/>
                <a:cs typeface="Calibri" pitchFamily="34" charset="0"/>
                <a:sym typeface="Calibri"/>
              </a:rPr>
              <a:t>Material components </a:t>
            </a:r>
            <a:r>
              <a:rPr lang="en-US" sz="2400" b="0" i="0" u="none" strike="noStrike" cap="none" baseline="0" dirty="0">
                <a:solidFill>
                  <a:srgbClr val="000000"/>
                </a:solidFill>
                <a:latin typeface="Calibri" pitchFamily="34" charset="0"/>
                <a:cs typeface="Calibri" pitchFamily="34" charset="0"/>
                <a:sym typeface="Calibri"/>
              </a:rPr>
              <a:t>(e.g. closed and open spaces, network structures)</a:t>
            </a:r>
          </a:p>
          <a:p>
            <a:pPr marL="0" marR="0" lvl="0" indent="0" algn="l" rtl="0">
              <a:lnSpc>
                <a:spcPct val="80000"/>
              </a:lnSpc>
              <a:spcBef>
                <a:spcPts val="300"/>
              </a:spcBef>
              <a:spcAft>
                <a:spcPts val="0"/>
              </a:spcAft>
              <a:buClr>
                <a:srgbClr val="000000"/>
              </a:buClr>
              <a:buFont typeface="Arial"/>
              <a:buNone/>
            </a:pPr>
            <a:endParaRPr sz="2400" b="0" i="0" u="none" strike="noStrike" cap="none" baseline="0">
              <a:solidFill>
                <a:srgbClr val="000000"/>
              </a:solidFill>
              <a:latin typeface="Calibri" pitchFamily="34" charset="0"/>
              <a:cs typeface="Calibri" pitchFamily="34" charset="0"/>
              <a:sym typeface="Calibri"/>
            </a:endParaRPr>
          </a:p>
          <a:p>
            <a:pPr marL="0" marR="0" lvl="0" indent="0" algn="l" rtl="0">
              <a:lnSpc>
                <a:spcPct val="80000"/>
              </a:lnSpc>
              <a:spcBef>
                <a:spcPts val="600"/>
              </a:spcBef>
              <a:spcAft>
                <a:spcPts val="0"/>
              </a:spcAft>
              <a:buClr>
                <a:srgbClr val="000000"/>
              </a:buClr>
              <a:buSzPct val="25000"/>
              <a:buFont typeface="Arial"/>
              <a:buNone/>
            </a:pPr>
            <a:r>
              <a:rPr lang="en-US" sz="2400" b="0" i="0" u="sng" strike="noStrike" cap="none" baseline="0" dirty="0">
                <a:solidFill>
                  <a:srgbClr val="000000"/>
                </a:solidFill>
                <a:latin typeface="Calibri" pitchFamily="34" charset="0"/>
                <a:cs typeface="Calibri" pitchFamily="34" charset="0"/>
                <a:sym typeface="Calibri"/>
              </a:rPr>
              <a:t>Agentive components </a:t>
            </a:r>
            <a:r>
              <a:rPr lang="en-US" sz="2400" b="0" i="0" u="none" strike="noStrike" cap="none" baseline="0" dirty="0">
                <a:solidFill>
                  <a:srgbClr val="000000"/>
                </a:solidFill>
                <a:latin typeface="Calibri" pitchFamily="34" charset="0"/>
                <a:cs typeface="Calibri" pitchFamily="34" charset="0"/>
                <a:sym typeface="Calibri"/>
              </a:rPr>
              <a:t>(e.g. habitants, </a:t>
            </a:r>
            <a:r>
              <a:rPr lang="en-US" sz="2400" b="0" i="0" u="none" strike="noStrike" cap="none" baseline="0" dirty="0" err="1">
                <a:solidFill>
                  <a:srgbClr val="000000"/>
                </a:solidFill>
                <a:latin typeface="Calibri" pitchFamily="34" charset="0"/>
                <a:cs typeface="Calibri" pitchFamily="34" charset="0"/>
                <a:sym typeface="Calibri"/>
              </a:rPr>
              <a:t>organisations</a:t>
            </a:r>
            <a:r>
              <a:rPr lang="en-US" sz="2400" b="0" i="0" u="none" strike="noStrike" cap="none" baseline="0" dirty="0">
                <a:solidFill>
                  <a:srgbClr val="000000"/>
                </a:solidFill>
                <a:latin typeface="Calibri" pitchFamily="34" charset="0"/>
                <a:cs typeface="Calibri" pitchFamily="34" charset="0"/>
                <a:sym typeface="Calibri"/>
              </a:rPr>
              <a:t>, social roles)</a:t>
            </a:r>
          </a:p>
          <a:p>
            <a:pPr marL="0" marR="0" lvl="0" indent="0" algn="l" rtl="0">
              <a:lnSpc>
                <a:spcPct val="80000"/>
              </a:lnSpc>
              <a:spcBef>
                <a:spcPts val="300"/>
              </a:spcBef>
              <a:spcAft>
                <a:spcPts val="0"/>
              </a:spcAft>
              <a:buClr>
                <a:srgbClr val="000000"/>
              </a:buClr>
              <a:buFont typeface="Arial"/>
              <a:buNone/>
            </a:pPr>
            <a:endParaRPr sz="2400" b="0" i="0" u="none" strike="noStrike" cap="none" baseline="0">
              <a:solidFill>
                <a:srgbClr val="000000"/>
              </a:solidFill>
              <a:latin typeface="Calibri" pitchFamily="34" charset="0"/>
              <a:cs typeface="Calibri" pitchFamily="34" charset="0"/>
              <a:sym typeface="Calibri"/>
            </a:endParaRPr>
          </a:p>
          <a:p>
            <a:pPr marL="0" marR="0" lvl="0" indent="0" algn="l" rtl="0">
              <a:lnSpc>
                <a:spcPct val="80000"/>
              </a:lnSpc>
              <a:spcBef>
                <a:spcPts val="600"/>
              </a:spcBef>
              <a:spcAft>
                <a:spcPts val="0"/>
              </a:spcAft>
              <a:buClr>
                <a:srgbClr val="000000"/>
              </a:buClr>
              <a:buSzPct val="25000"/>
              <a:buFont typeface="Arial"/>
              <a:buNone/>
            </a:pPr>
            <a:r>
              <a:rPr lang="en-US" sz="2400" b="0" i="0" u="sng" strike="noStrike" cap="none" baseline="0" dirty="0">
                <a:solidFill>
                  <a:srgbClr val="000000"/>
                </a:solidFill>
                <a:latin typeface="Calibri" pitchFamily="34" charset="0"/>
                <a:cs typeface="Calibri" pitchFamily="34" charset="0"/>
                <a:sym typeface="Calibri"/>
              </a:rPr>
              <a:t>Relationships across the components </a:t>
            </a:r>
            <a:r>
              <a:rPr lang="en-US" sz="2400" b="0" i="0" u="none" strike="noStrike" cap="none" baseline="0" dirty="0">
                <a:solidFill>
                  <a:srgbClr val="000000"/>
                </a:solidFill>
                <a:latin typeface="Calibri" pitchFamily="34" charset="0"/>
                <a:cs typeface="Calibri" pitchFamily="34" charset="0"/>
                <a:sym typeface="Calibri"/>
              </a:rPr>
              <a:t>(e.g. strict, generic dependence)</a:t>
            </a:r>
          </a:p>
          <a:p>
            <a:pPr marL="0" marR="0" lvl="0" indent="0" algn="l" rtl="0">
              <a:lnSpc>
                <a:spcPct val="80000"/>
              </a:lnSpc>
              <a:spcBef>
                <a:spcPts val="300"/>
              </a:spcBef>
              <a:spcAft>
                <a:spcPts val="0"/>
              </a:spcAft>
              <a:buClr>
                <a:srgbClr val="000000"/>
              </a:buClr>
              <a:buFont typeface="Arial"/>
              <a:buNone/>
            </a:pPr>
            <a:endParaRPr sz="2400" b="0" i="0" u="none" strike="noStrike" cap="none" baseline="0">
              <a:solidFill>
                <a:srgbClr val="000000"/>
              </a:solidFill>
              <a:latin typeface="Calibri" pitchFamily="34" charset="0"/>
              <a:cs typeface="Calibri" pitchFamily="34" charset="0"/>
              <a:sym typeface="Calibri"/>
            </a:endParaRPr>
          </a:p>
          <a:p>
            <a:pPr marL="0" marR="0" lvl="0" indent="0" algn="l" rtl="0">
              <a:lnSpc>
                <a:spcPct val="80000"/>
              </a:lnSpc>
              <a:spcBef>
                <a:spcPts val="600"/>
              </a:spcBef>
              <a:spcAft>
                <a:spcPts val="0"/>
              </a:spcAft>
              <a:buClr>
                <a:srgbClr val="000000"/>
              </a:buClr>
              <a:buSzPct val="25000"/>
              <a:buFont typeface="Arial"/>
              <a:buNone/>
            </a:pPr>
            <a:r>
              <a:rPr lang="en-US" sz="2400" b="0" i="0" u="sng" strike="noStrike" cap="none" baseline="0" dirty="0">
                <a:solidFill>
                  <a:srgbClr val="000000"/>
                </a:solidFill>
                <a:latin typeface="Calibri" pitchFamily="34" charset="0"/>
                <a:cs typeface="Calibri" pitchFamily="34" charset="0"/>
                <a:sym typeface="Calibri"/>
              </a:rPr>
              <a:t>System properties </a:t>
            </a:r>
            <a:r>
              <a:rPr lang="en-US" sz="2400" b="0" i="0" u="none" strike="noStrike" cap="none" baseline="0" dirty="0">
                <a:solidFill>
                  <a:srgbClr val="000000"/>
                </a:solidFill>
                <a:latin typeface="Calibri" pitchFamily="34" charset="0"/>
                <a:cs typeface="Calibri" pitchFamily="34" charset="0"/>
                <a:sym typeface="Calibri"/>
              </a:rPr>
              <a:t>(like continuity, self-recognition, resilience, communication, connectivity…)</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title"/>
          </p:nvPr>
        </p:nvSpPr>
        <p:spPr>
          <a:xfrm>
            <a:off x="457200" y="-29982"/>
            <a:ext cx="8229600" cy="1172966"/>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4000" b="0" i="0" u="none" strike="noStrike" cap="none" baseline="0" dirty="0">
                <a:solidFill>
                  <a:srgbClr val="000000"/>
                </a:solidFill>
                <a:latin typeface="Calibri"/>
                <a:ea typeface="Calibri"/>
                <a:cs typeface="Calibri"/>
                <a:sym typeface="Calibri"/>
              </a:rPr>
              <a:t>Steps</a:t>
            </a:r>
          </a:p>
        </p:txBody>
      </p:sp>
      <p:sp>
        <p:nvSpPr>
          <p:cNvPr id="290" name="Shape 290"/>
          <p:cNvSpPr txBox="1">
            <a:spLocks noGrp="1"/>
          </p:cNvSpPr>
          <p:nvPr>
            <p:ph type="body" idx="1"/>
          </p:nvPr>
        </p:nvSpPr>
        <p:spPr>
          <a:xfrm>
            <a:off x="457200" y="1149767"/>
            <a:ext cx="8229600" cy="5636819"/>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The listed levels have a rich structure and are strongly interdependent. </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We need to be aware of the contribution of each level to evaluate a place, understand how it may evolve and how changes may impact it</a:t>
            </a:r>
            <a:r>
              <a:rPr lang="en-US" sz="2400" b="0" i="0" u="none" strike="noStrike" cap="none" baseline="0" dirty="0" smtClean="0">
                <a:solidFill>
                  <a:srgbClr val="000000"/>
                </a:solidFill>
                <a:latin typeface="Calibri"/>
                <a:ea typeface="Calibri"/>
                <a:cs typeface="Calibri"/>
                <a:sym typeface="Calibri"/>
              </a:rPr>
              <a:t>.</a:t>
            </a:r>
            <a:endParaRPr lang="en-US" sz="2400" dirty="0" smtClean="0"/>
          </a:p>
          <a:p>
            <a:pPr marL="0" marR="0" lvl="0" indent="0" algn="just" rtl="0">
              <a:lnSpc>
                <a:spcPct val="100000"/>
              </a:lnSpc>
              <a:spcBef>
                <a:spcPts val="600"/>
              </a:spcBef>
              <a:spcAft>
                <a:spcPts val="0"/>
              </a:spcAft>
              <a:buClr>
                <a:srgbClr val="000000"/>
              </a:buClr>
              <a:buSzPct val="25000"/>
              <a:buFont typeface="Arial"/>
              <a:buNone/>
            </a:pPr>
            <a:endParaRPr lang="en-US" sz="2400" b="0" i="0" u="none" strike="noStrike" cap="none" baseline="0"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rgbClr val="000000"/>
              </a:buClr>
              <a:buSzPct val="25000"/>
              <a:buFont typeface="Arial"/>
              <a:buNone/>
            </a:pPr>
            <a:r>
              <a:rPr lang="en-US" sz="2400" b="0" i="0" u="sng" strike="noStrike" cap="none" baseline="0" dirty="0">
                <a:solidFill>
                  <a:srgbClr val="000000"/>
                </a:solidFill>
                <a:latin typeface="Calibri"/>
                <a:ea typeface="Calibri"/>
                <a:cs typeface="Calibri"/>
                <a:sym typeface="Calibri"/>
              </a:rPr>
              <a:t>Two crucial steps</a:t>
            </a:r>
            <a:r>
              <a:rPr lang="en-US" sz="2400" b="0" i="0" u="none" strike="noStrike" cap="none" baseline="0" dirty="0">
                <a:solidFill>
                  <a:srgbClr val="000000"/>
                </a:solidFill>
                <a:latin typeface="Calibri"/>
                <a:ea typeface="Calibri"/>
                <a:cs typeface="Calibri"/>
                <a:sym typeface="Calibri"/>
              </a:rPr>
              <a:t>: </a:t>
            </a:r>
          </a:p>
          <a:p>
            <a:pPr marL="0" marR="0" lvl="0" indent="0" algn="l"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1) to isolate and </a:t>
            </a:r>
            <a:r>
              <a:rPr lang="en-US" sz="2400" b="0" i="0" u="none" strike="noStrike" cap="none" baseline="0" dirty="0" err="1">
                <a:solidFill>
                  <a:srgbClr val="000000"/>
                </a:solidFill>
                <a:latin typeface="Calibri"/>
                <a:ea typeface="Calibri"/>
                <a:cs typeface="Calibri"/>
                <a:sym typeface="Calibri"/>
              </a:rPr>
              <a:t>objectivise</a:t>
            </a:r>
            <a:r>
              <a:rPr lang="en-US" sz="2400" b="0" i="0" u="none" strike="noStrike" cap="none" baseline="0" dirty="0">
                <a:solidFill>
                  <a:srgbClr val="000000"/>
                </a:solidFill>
                <a:latin typeface="Calibri"/>
                <a:ea typeface="Calibri"/>
                <a:cs typeface="Calibri"/>
                <a:sym typeface="Calibri"/>
              </a:rPr>
              <a:t> these levels (from ontology to </a:t>
            </a:r>
            <a:r>
              <a:rPr lang="en-US" sz="2400" b="0" i="0" u="none" strike="noStrike" cap="none" baseline="0" dirty="0" err="1">
                <a:solidFill>
                  <a:srgbClr val="000000"/>
                </a:solidFill>
                <a:latin typeface="Calibri"/>
                <a:ea typeface="Calibri"/>
                <a:cs typeface="Calibri"/>
                <a:sym typeface="Calibri"/>
              </a:rPr>
              <a:t>perspectival</a:t>
            </a:r>
            <a:r>
              <a:rPr lang="en-US" sz="2400" b="0" i="0" u="none" strike="noStrike" cap="none" baseline="0" dirty="0">
                <a:solidFill>
                  <a:srgbClr val="000000"/>
                </a:solidFill>
                <a:latin typeface="Calibri"/>
                <a:ea typeface="Calibri"/>
                <a:cs typeface="Calibri"/>
                <a:sym typeface="Calibri"/>
              </a:rPr>
              <a:t> contexts);</a:t>
            </a:r>
          </a:p>
          <a:p>
            <a:pPr marL="0" marR="0" lvl="0" indent="0" algn="l"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
            </a:r>
            <a:br>
              <a:rPr lang="en-US" sz="2400" b="0" i="0" u="none" strike="noStrike" cap="none" baseline="0" dirty="0">
                <a:solidFill>
                  <a:srgbClr val="000000"/>
                </a:solidFill>
                <a:latin typeface="Calibri"/>
                <a:ea typeface="Calibri"/>
                <a:cs typeface="Calibri"/>
                <a:sym typeface="Calibri"/>
              </a:rPr>
            </a:br>
            <a:r>
              <a:rPr lang="en-US" sz="2400" b="0" i="0" u="none" strike="noStrike" cap="none" baseline="0" dirty="0">
                <a:solidFill>
                  <a:srgbClr val="000000"/>
                </a:solidFill>
                <a:latin typeface="Calibri"/>
                <a:ea typeface="Calibri"/>
                <a:cs typeface="Calibri"/>
                <a:sym typeface="Calibri"/>
              </a:rPr>
              <a:t>2) to develop a formal framework for </a:t>
            </a:r>
            <a:r>
              <a:rPr lang="en-US" sz="2400" b="0" i="0" u="none" strike="noStrike" cap="none" baseline="0" dirty="0" err="1">
                <a:solidFill>
                  <a:srgbClr val="000000"/>
                </a:solidFill>
                <a:latin typeface="Calibri"/>
                <a:ea typeface="Calibri"/>
                <a:cs typeface="Calibri"/>
                <a:sym typeface="Calibri"/>
              </a:rPr>
              <a:t>modelling</a:t>
            </a:r>
            <a:r>
              <a:rPr lang="en-US" sz="2400" b="0" i="0" u="none" strike="noStrike" cap="none" baseline="0" dirty="0">
                <a:solidFill>
                  <a:srgbClr val="000000"/>
                </a:solidFill>
                <a:latin typeface="Calibri"/>
                <a:ea typeface="Calibri"/>
                <a:cs typeface="Calibri"/>
                <a:sym typeface="Calibri"/>
              </a:rPr>
              <a:t> levels and interactions.</a:t>
            </a:r>
          </a:p>
        </p:txBody>
      </p:sp>
      <p:sp>
        <p:nvSpPr>
          <p:cNvPr id="291" name="Shape 291"/>
          <p:cNvSpPr txBox="1">
            <a:spLocks noGrp="1"/>
          </p:cNvSpPr>
          <p:nvPr>
            <p:ph type="sldNum" idx="12"/>
          </p:nvPr>
        </p:nvSpPr>
        <p:spPr>
          <a:xfrm>
            <a:off x="8422817" y="6404292"/>
            <a:ext cx="263982" cy="269240"/>
          </a:xfrm>
          <a:prstGeom prst="rect">
            <a:avLst/>
          </a:prstGeom>
          <a:noFill/>
          <a:ln>
            <a:noFill/>
          </a:ln>
        </p:spPr>
        <p:txBody>
          <a:bodyPr lIns="45700" tIns="45700" rIns="45700"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baseline="0">
                <a:solidFill>
                  <a:srgbClr val="888888"/>
                </a:solidFill>
                <a:latin typeface="Calibri"/>
                <a:ea typeface="Calibri"/>
                <a:cs typeface="Calibri"/>
                <a:sym typeface="Calibri"/>
              </a:rPr>
              <a:pPr marL="0" marR="0" lvl="0" indent="0" algn="r" rtl="0">
                <a:lnSpc>
                  <a:spcPct val="100000"/>
                </a:lnSpc>
                <a:spcBef>
                  <a:spcPts val="0"/>
                </a:spcBef>
                <a:spcAft>
                  <a:spcPts val="0"/>
                </a:spcAft>
                <a:buClr>
                  <a:srgbClr val="888888"/>
                </a:buClr>
                <a:buSzPct val="25000"/>
                <a:buFont typeface="Calibri"/>
                <a:buNone/>
              </a:pPr>
              <a:t>28</a:t>
            </a:fld>
            <a:endParaRPr lang="en-US" sz="1200" b="0" i="0" u="none" strike="noStrike" cap="none" baseline="0">
              <a:solidFill>
                <a:srgbClr val="888888"/>
              </a:solidFill>
              <a:latin typeface="Calibri"/>
              <a:ea typeface="Calibri"/>
              <a:cs typeface="Calibri"/>
              <a:sym typeface="Calibri"/>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nvPr>
        </p:nvSpPr>
        <p:spPr>
          <a:xfrm>
            <a:off x="571470" y="285728"/>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dirty="0" smtClean="0"/>
              <a:t>Scenario building using the</a:t>
            </a:r>
            <a:br>
              <a:rPr lang="en-US" sz="3600" dirty="0" smtClean="0"/>
            </a:br>
            <a:r>
              <a:rPr lang="en-US" sz="3600" dirty="0" smtClean="0"/>
              <a:t> ontological analysis of places</a:t>
            </a:r>
            <a:r>
              <a:rPr lang="en-US" sz="1728" b="0" i="0" u="none" strike="noStrike" cap="none" baseline="0" dirty="0">
                <a:solidFill>
                  <a:srgbClr val="000000"/>
                </a:solidFill>
                <a:latin typeface="Calibri"/>
                <a:ea typeface="Calibri"/>
                <a:cs typeface="Calibri"/>
                <a:sym typeface="Calibri"/>
              </a:rPr>
              <a:t/>
            </a:r>
            <a:br>
              <a:rPr lang="en-US" sz="1728" b="0" i="0" u="none" strike="noStrike" cap="none" baseline="0" dirty="0">
                <a:solidFill>
                  <a:srgbClr val="000000"/>
                </a:solidFill>
                <a:latin typeface="Calibri"/>
                <a:ea typeface="Calibri"/>
                <a:cs typeface="Calibri"/>
                <a:sym typeface="Calibri"/>
              </a:rPr>
            </a:br>
            <a:endParaRPr lang="en-US" sz="1728" b="0" i="0" u="none" strike="noStrike" cap="none" baseline="0" dirty="0">
              <a:solidFill>
                <a:srgbClr val="000000"/>
              </a:solidFill>
              <a:latin typeface="Calibri"/>
              <a:ea typeface="Calibri"/>
              <a:cs typeface="Calibri"/>
              <a:sym typeface="Calibri"/>
            </a:endParaRPr>
          </a:p>
        </p:txBody>
      </p:sp>
      <p:sp>
        <p:nvSpPr>
          <p:cNvPr id="324" name="Shape 324"/>
          <p:cNvSpPr txBox="1">
            <a:spLocks noGrp="1"/>
          </p:cNvSpPr>
          <p:nvPr>
            <p:ph type="body" idx="1"/>
          </p:nvPr>
        </p:nvSpPr>
        <p:spPr>
          <a:xfrm>
            <a:off x="500033" y="1428736"/>
            <a:ext cx="8229600"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dirty="0" smtClean="0">
                <a:solidFill>
                  <a:srgbClr val="000000"/>
                </a:solidFill>
                <a:latin typeface="Calibri"/>
                <a:ea typeface="Calibri"/>
                <a:cs typeface="Calibri"/>
                <a:sym typeface="Calibri"/>
              </a:rPr>
              <a:t>We thus have a structured model to work with.</a:t>
            </a:r>
          </a:p>
          <a:p>
            <a:pPr marL="0" marR="0" lvl="0" indent="0" algn="just" rtl="0">
              <a:lnSpc>
                <a:spcPct val="100000"/>
              </a:lnSpc>
              <a:spcBef>
                <a:spcPts val="0"/>
              </a:spcBef>
              <a:spcAft>
                <a:spcPts val="0"/>
              </a:spcAft>
              <a:buClr>
                <a:srgbClr val="000000"/>
              </a:buClr>
              <a:buSzPct val="25000"/>
              <a:buFont typeface="Arial"/>
              <a:buNone/>
            </a:pPr>
            <a:r>
              <a:rPr lang="en-US" sz="2400" dirty="0" smtClean="0"/>
              <a:t>This, of course, does not reduce our </a:t>
            </a:r>
            <a:r>
              <a:rPr lang="en-US" sz="2400" b="0" i="0" u="none" strike="noStrike" cap="none" dirty="0" smtClean="0">
                <a:solidFill>
                  <a:srgbClr val="000000"/>
                </a:solidFill>
                <a:latin typeface="Calibri"/>
                <a:ea typeface="Calibri"/>
                <a:cs typeface="Calibri"/>
                <a:sym typeface="Calibri"/>
              </a:rPr>
              <a:t>awareness of the uncertainties in and behind our analysis</a:t>
            </a:r>
            <a:endParaRPr lang="en-US" sz="2400" b="0" i="0" u="none" strike="noStrike" cap="none" baseline="0" dirty="0" smtClean="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ct val="25000"/>
              <a:buFont typeface="Arial"/>
              <a:buNone/>
            </a:pPr>
            <a:endParaRPr lang="en-US" sz="2400" dirty="0" smtClean="0"/>
          </a:p>
          <a:p>
            <a:pPr marL="0" marR="0" lvl="0" indent="0" algn="just" rtl="0">
              <a:lnSpc>
                <a:spcPct val="100000"/>
              </a:lnSpc>
              <a:spcBef>
                <a:spcPts val="0"/>
              </a:spcBef>
              <a:spcAft>
                <a:spcPts val="0"/>
              </a:spcAft>
              <a:buClr>
                <a:srgbClr val="000000"/>
              </a:buClr>
              <a:buSzPct val="25000"/>
              <a:buFont typeface="Arial"/>
              <a:buNone/>
            </a:pPr>
            <a:r>
              <a:rPr lang="en-US" sz="2400" dirty="0" smtClean="0"/>
              <a:t>Still, we need to question what the real problems are.</a:t>
            </a:r>
          </a:p>
          <a:p>
            <a:pPr marL="0" marR="0" lvl="0" indent="0" algn="just" rtl="0">
              <a:lnSpc>
                <a:spcPct val="100000"/>
              </a:lnSpc>
              <a:spcBef>
                <a:spcPts val="0"/>
              </a:spcBef>
              <a:spcAft>
                <a:spcPts val="0"/>
              </a:spcAft>
              <a:buClr>
                <a:srgbClr val="000000"/>
              </a:buClr>
              <a:buSzPct val="25000"/>
              <a:buFont typeface="Arial"/>
              <a:buNone/>
            </a:pPr>
            <a:endParaRPr lang="en-US" sz="2400" dirty="0" smtClean="0"/>
          </a:p>
          <a:p>
            <a:pPr marL="0" marR="0" lvl="0" indent="0" algn="just" rtl="0">
              <a:lnSpc>
                <a:spcPct val="100000"/>
              </a:lnSpc>
              <a:spcBef>
                <a:spcPts val="0"/>
              </a:spcBef>
              <a:spcAft>
                <a:spcPts val="0"/>
              </a:spcAft>
              <a:buClr>
                <a:srgbClr val="000000"/>
              </a:buClr>
              <a:buSzPct val="25000"/>
              <a:buFont typeface="Arial"/>
              <a:buNone/>
            </a:pPr>
            <a:r>
              <a:rPr lang="en-US" sz="2400" dirty="0" smtClean="0"/>
              <a:t>We plan to reach a desired state and to avoid undesired situations.</a:t>
            </a:r>
          </a:p>
          <a:p>
            <a:pPr marL="0" marR="0" lvl="0" indent="0" algn="just" rtl="0">
              <a:lnSpc>
                <a:spcPct val="100000"/>
              </a:lnSpc>
              <a:spcBef>
                <a:spcPts val="0"/>
              </a:spcBef>
              <a:spcAft>
                <a:spcPts val="0"/>
              </a:spcAft>
              <a:buClr>
                <a:srgbClr val="000000"/>
              </a:buClr>
              <a:buSzPct val="25000"/>
              <a:buFont typeface="Arial"/>
              <a:buNone/>
            </a:pPr>
            <a:endParaRPr lang="en-US" sz="2400" baseline="0" dirty="0" smtClean="0"/>
          </a:p>
          <a:p>
            <a:pPr marL="0" marR="0" lvl="0" indent="0" algn="just" rtl="0">
              <a:lnSpc>
                <a:spcPct val="100000"/>
              </a:lnSpc>
              <a:spcBef>
                <a:spcPts val="0"/>
              </a:spcBef>
              <a:spcAft>
                <a:spcPts val="0"/>
              </a:spcAft>
              <a:buClr>
                <a:srgbClr val="000000"/>
              </a:buClr>
              <a:buSzPct val="25000"/>
              <a:buFont typeface="Arial"/>
              <a:buNone/>
            </a:pPr>
            <a:r>
              <a:rPr lang="en-US" sz="2400" dirty="0" smtClean="0"/>
              <a:t>While we should already know what the desired state is, we might not know what we need to avoid.</a:t>
            </a:r>
            <a:endParaRPr lang="en-US" sz="2400" baseline="0" dirty="0" smtClean="0"/>
          </a:p>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dirty="0" smtClean="0">
                <a:solidFill>
                  <a:srgbClr val="000000"/>
                </a:solidFill>
                <a:latin typeface="Calibri"/>
                <a:ea typeface="Calibri"/>
                <a:cs typeface="Calibri"/>
                <a:sym typeface="Calibri"/>
              </a:rPr>
              <a:t>Which states, which events are really problematic?</a:t>
            </a:r>
          </a:p>
          <a:p>
            <a:pPr marL="0" marR="0" lvl="0" indent="0" algn="just" rtl="0">
              <a:lnSpc>
                <a:spcPct val="100000"/>
              </a:lnSpc>
              <a:spcBef>
                <a:spcPts val="0"/>
              </a:spcBef>
              <a:spcAft>
                <a:spcPts val="0"/>
              </a:spcAft>
              <a:buClr>
                <a:srgbClr val="000000"/>
              </a:buClr>
              <a:buSzPct val="25000"/>
              <a:buFont typeface="Arial"/>
              <a:buNone/>
            </a:pPr>
            <a:r>
              <a:rPr lang="en-US" sz="2400" baseline="0" dirty="0" smtClean="0"/>
              <a:t>Think of the Niles across the epochs</a:t>
            </a:r>
            <a:r>
              <a:rPr lang="en-US" sz="2400" dirty="0" smtClean="0"/>
              <a:t> and how flooding in ancient Egypt were expected</a:t>
            </a:r>
            <a:endParaRPr lang="en-US" sz="2400" b="0" i="0" u="none" strike="noStrike" cap="none" baseline="0" dirty="0">
              <a:solidFill>
                <a:srgbClr val="000000"/>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Introduction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66" name="Shape 66"/>
          <p:cNvSpPr txBox="1">
            <a:spLocks noGrp="1"/>
          </p:cNvSpPr>
          <p:nvPr>
            <p:ph type="body" idx="1"/>
          </p:nvPr>
        </p:nvSpPr>
        <p:spPr>
          <a:xfrm>
            <a:off x="428595" y="1043300"/>
            <a:ext cx="8229600" cy="5517011"/>
          </a:xfrm>
          <a:prstGeom prst="rect">
            <a:avLst/>
          </a:prstGeom>
          <a:noFill/>
          <a:ln>
            <a:noFill/>
          </a:ln>
        </p:spPr>
        <p:txBody>
          <a:bodyPr lIns="45700" tIns="45700" rIns="45700"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Prediction, according to an old saw, is an art. </a:t>
            </a:r>
          </a:p>
          <a:p>
            <a:pPr marL="0" marR="0" lvl="0" indent="0" algn="l" rtl="0">
              <a:lnSpc>
                <a:spcPct val="100000"/>
              </a:lnSpc>
              <a:spcBef>
                <a:spcPts val="700"/>
              </a:spcBef>
              <a:spcAft>
                <a:spcPts val="0"/>
              </a:spcAft>
              <a:buClr>
                <a:srgbClr val="000000"/>
              </a:buClr>
              <a:buFont typeface="Arial"/>
              <a:buNone/>
            </a:pPr>
            <a:endParaRPr sz="2400" b="0" i="0" u="none" strike="noStrike" cap="none" baseline="0">
              <a:solidFill>
                <a:srgbClr val="000000"/>
              </a:solidFill>
              <a:latin typeface="Calibri"/>
              <a:ea typeface="Calibri"/>
              <a:cs typeface="Calibri"/>
              <a:sym typeface="Calibri"/>
            </a:endParaRPr>
          </a:p>
          <a:p>
            <a:pPr marL="0" marR="0" lvl="0" indent="0" algn="l" rtl="0">
              <a:lnSpc>
                <a:spcPct val="100000"/>
              </a:lnSpc>
              <a:spcBef>
                <a:spcPts val="5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A Delphi oracle was an enigmatic expression about a single event </a:t>
            </a:r>
            <a:r>
              <a:rPr lang="en-US" sz="2400" b="0" i="0" u="none" strike="noStrike" cap="none" baseline="0" dirty="0" smtClean="0">
                <a:solidFill>
                  <a:schemeClr val="tx1"/>
                </a:solidFill>
                <a:latin typeface="Calibri"/>
                <a:ea typeface="Calibri"/>
                <a:cs typeface="Calibri"/>
                <a:sym typeface="Calibri"/>
              </a:rPr>
              <a:t>because </a:t>
            </a:r>
            <a:r>
              <a:rPr lang="en-US" sz="2400" b="0" i="0" u="none" strike="noStrike" cap="none" baseline="0" dirty="0">
                <a:solidFill>
                  <a:schemeClr val="tx1"/>
                </a:solidFill>
                <a:latin typeface="Calibri"/>
                <a:ea typeface="Calibri"/>
                <a:cs typeface="Calibri"/>
                <a:sym typeface="Calibri"/>
              </a:rPr>
              <a:t>a foresight and the relative anticipation can be only suggested</a:t>
            </a:r>
          </a:p>
          <a:p>
            <a:pPr marL="0" marR="0" lvl="0" indent="0" algn="l" rtl="0">
              <a:lnSpc>
                <a:spcPct val="100000"/>
              </a:lnSpc>
              <a:spcBef>
                <a:spcPts val="70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l" rtl="0">
              <a:lnSpc>
                <a:spcPct val="100000"/>
              </a:lnSpc>
              <a:spcBef>
                <a:spcPts val="5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G</a:t>
            </a:r>
            <a:r>
              <a:rPr lang="en-US" sz="2400" b="0" i="1" u="none" strike="noStrike" cap="none" baseline="0" dirty="0">
                <a:solidFill>
                  <a:schemeClr val="tx1"/>
                </a:solidFill>
                <a:latin typeface="Calibri"/>
                <a:ea typeface="Calibri"/>
                <a:cs typeface="Calibri"/>
                <a:sym typeface="Calibri"/>
              </a:rPr>
              <a:t>ood</a:t>
            </a:r>
            <a:r>
              <a:rPr lang="en-US" sz="2400" b="0" i="0" u="none" strike="noStrike" cap="none" baseline="0" dirty="0">
                <a:solidFill>
                  <a:schemeClr val="tx1"/>
                </a:solidFill>
                <a:latin typeface="Calibri"/>
                <a:ea typeface="Calibri"/>
                <a:cs typeface="Calibri"/>
                <a:sym typeface="Calibri"/>
              </a:rPr>
              <a:t> anticipation ≠ correct foresight</a:t>
            </a:r>
          </a:p>
          <a:p>
            <a:pPr marL="0" marR="0" lvl="0" indent="0" algn="l" rtl="0">
              <a:lnSpc>
                <a:spcPct val="100000"/>
              </a:lnSpc>
              <a:spcBef>
                <a:spcPts val="5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G</a:t>
            </a:r>
            <a:r>
              <a:rPr lang="en-US" sz="2400" b="0" i="1" u="none" strike="noStrike" cap="none" baseline="0" dirty="0">
                <a:solidFill>
                  <a:schemeClr val="tx1"/>
                </a:solidFill>
                <a:latin typeface="Calibri"/>
                <a:ea typeface="Calibri"/>
                <a:cs typeface="Calibri"/>
                <a:sym typeface="Calibri"/>
              </a:rPr>
              <a:t>ood</a:t>
            </a:r>
            <a:r>
              <a:rPr lang="en-US" sz="2400" b="0" i="0" u="none" strike="noStrike" cap="none" baseline="0" dirty="0">
                <a:solidFill>
                  <a:schemeClr val="tx1"/>
                </a:solidFill>
                <a:latin typeface="Calibri"/>
                <a:ea typeface="Calibri"/>
                <a:cs typeface="Calibri"/>
                <a:sym typeface="Calibri"/>
              </a:rPr>
              <a:t> anticipation ≠ preventive action</a:t>
            </a:r>
          </a:p>
          <a:p>
            <a:pPr marL="0" marR="0" lvl="0" indent="0" algn="l" rtl="0">
              <a:lnSpc>
                <a:spcPct val="100000"/>
              </a:lnSpc>
              <a:spcBef>
                <a:spcPts val="500"/>
              </a:spcBef>
              <a:spcAft>
                <a:spcPts val="0"/>
              </a:spcAft>
              <a:buClr>
                <a:srgbClr val="FF40FF"/>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l" rtl="0">
              <a:lnSpc>
                <a:spcPct val="100000"/>
              </a:lnSpc>
              <a:spcBef>
                <a:spcPts val="5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G</a:t>
            </a:r>
            <a:r>
              <a:rPr lang="en-US" sz="2400" b="0" i="1" u="none" strike="noStrike" cap="none" baseline="0" dirty="0">
                <a:solidFill>
                  <a:schemeClr val="tx1"/>
                </a:solidFill>
                <a:latin typeface="Calibri"/>
                <a:ea typeface="Calibri"/>
                <a:cs typeface="Calibri"/>
                <a:sym typeface="Calibri"/>
              </a:rPr>
              <a:t>ood</a:t>
            </a:r>
            <a:r>
              <a:rPr lang="en-US" sz="2400" b="0" i="0" u="none" strike="noStrike" cap="none" baseline="0" dirty="0">
                <a:solidFill>
                  <a:schemeClr val="tx1"/>
                </a:solidFill>
                <a:latin typeface="Calibri"/>
                <a:ea typeface="Calibri"/>
                <a:cs typeface="Calibri"/>
                <a:sym typeface="Calibri"/>
              </a:rPr>
              <a:t> anticipation =(?)</a:t>
            </a:r>
          </a:p>
          <a:p>
            <a:pPr marL="0" marR="0" lvl="2" indent="1143000" algn="l" rtl="0">
              <a:lnSpc>
                <a:spcPct val="100000"/>
              </a:lnSpc>
              <a:spcBef>
                <a:spcPts val="5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correct foresight followed by a preventive action </a:t>
            </a:r>
          </a:p>
          <a:p>
            <a:pPr marL="0" marR="0" lvl="5" indent="2552700" algn="l" rtl="0">
              <a:lnSpc>
                <a:spcPct val="100000"/>
              </a:lnSpc>
              <a:spcBef>
                <a:spcPts val="500"/>
              </a:spcBef>
              <a:spcAft>
                <a:spcPts val="0"/>
              </a:spcAft>
              <a:buClr>
                <a:srgbClr val="FF40FF"/>
              </a:buClr>
              <a:buFont typeface="Arial"/>
              <a:buNone/>
            </a:pPr>
            <a:endParaRPr sz="2400" b="0" i="0" u="none" strike="noStrike" cap="none" baseline="0">
              <a:solidFill>
                <a:srgbClr val="FF40FF"/>
              </a:solidFill>
              <a:latin typeface="Calibri"/>
              <a:ea typeface="Calibri"/>
              <a:cs typeface="Calibri"/>
              <a:sym typeface="Calibri"/>
            </a:endParaRPr>
          </a:p>
          <a:p>
            <a:pPr marL="0" marR="0" lvl="0" indent="0" algn="l" rtl="0">
              <a:lnSpc>
                <a:spcPct val="100000"/>
              </a:lnSpc>
              <a:spcBef>
                <a:spcPts val="5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But what does ‘good’ </a:t>
            </a:r>
            <a:r>
              <a:rPr lang="en-US" sz="2400" b="0" i="0" u="none" strike="noStrike" cap="none" baseline="0" dirty="0" smtClean="0">
                <a:solidFill>
                  <a:srgbClr val="000000"/>
                </a:solidFill>
                <a:latin typeface="Calibri"/>
                <a:ea typeface="Calibri"/>
                <a:cs typeface="Calibri"/>
                <a:sym typeface="Calibri"/>
              </a:rPr>
              <a:t>mean here? </a:t>
            </a:r>
            <a:endParaRPr lang="en-US" sz="2400" b="0" i="0" u="none" strike="noStrike" cap="none" baseline="0" dirty="0">
              <a:solidFill>
                <a:srgbClr val="000000"/>
              </a:solidFill>
              <a:latin typeface="Calibri"/>
              <a:ea typeface="Calibri"/>
              <a:cs typeface="Calibri"/>
              <a:sym typeface="Calibri"/>
            </a:endParaRP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457200" y="142852"/>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dirty="0" smtClean="0">
                <a:solidFill>
                  <a:srgbClr val="000000"/>
                </a:solidFill>
                <a:latin typeface="Calibri"/>
                <a:ea typeface="Calibri"/>
                <a:cs typeface="Calibri"/>
                <a:sym typeface="Calibri"/>
              </a:rPr>
              <a:t>Classification of </a:t>
            </a:r>
            <a:r>
              <a:rPr lang="en-US" sz="3600" b="0" i="0" u="none" strike="noStrike" cap="none" baseline="0" dirty="0">
                <a:solidFill>
                  <a:srgbClr val="000000"/>
                </a:solidFill>
                <a:latin typeface="Calibri"/>
                <a:ea typeface="Calibri"/>
                <a:cs typeface="Calibri"/>
                <a:sym typeface="Calibri"/>
              </a:rPr>
              <a:t>(Extreme) Events </a:t>
            </a:r>
            <a:r>
              <a:rPr lang="en-US" sz="2368" b="0" i="0" u="none" strike="noStrike" cap="none" baseline="0" dirty="0">
                <a:solidFill>
                  <a:srgbClr val="000000"/>
                </a:solidFill>
                <a:latin typeface="Calibri"/>
                <a:ea typeface="Calibri"/>
                <a:cs typeface="Calibri"/>
                <a:sym typeface="Calibri"/>
              </a:rPr>
              <a:t/>
            </a:r>
            <a:br>
              <a:rPr lang="en-US" sz="2368" b="0" i="0" u="none" strike="noStrike" cap="none" baseline="0" dirty="0">
                <a:solidFill>
                  <a:srgbClr val="000000"/>
                </a:solidFill>
                <a:latin typeface="Calibri"/>
                <a:ea typeface="Calibri"/>
                <a:cs typeface="Calibri"/>
                <a:sym typeface="Calibri"/>
              </a:rPr>
            </a:br>
            <a:endParaRPr lang="en-US" sz="2368" b="0" i="0" u="none" strike="noStrike" cap="none" baseline="0" dirty="0">
              <a:solidFill>
                <a:srgbClr val="000000"/>
              </a:solidFill>
              <a:latin typeface="Calibri"/>
              <a:ea typeface="Calibri"/>
              <a:cs typeface="Calibri"/>
              <a:sym typeface="Calibri"/>
            </a:endParaRPr>
          </a:p>
        </p:txBody>
      </p:sp>
      <p:sp>
        <p:nvSpPr>
          <p:cNvPr id="330" name="Shape 330"/>
          <p:cNvSpPr txBox="1">
            <a:spLocks noGrp="1"/>
          </p:cNvSpPr>
          <p:nvPr>
            <p:ph type="body" idx="1"/>
          </p:nvPr>
        </p:nvSpPr>
        <p:spPr>
          <a:xfrm>
            <a:off x="428595" y="1071546"/>
            <a:ext cx="8229600"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smtClean="0">
                <a:solidFill>
                  <a:srgbClr val="000000"/>
                </a:solidFill>
                <a:latin typeface="Calibri" pitchFamily="34" charset="0"/>
                <a:cs typeface="Calibri" pitchFamily="34" charset="0"/>
                <a:sym typeface="Calibri"/>
              </a:rPr>
              <a:t>We now </a:t>
            </a:r>
            <a:r>
              <a:rPr lang="en-US" sz="2400" b="0" i="0" u="none" strike="noStrike" cap="none" baseline="0" dirty="0">
                <a:solidFill>
                  <a:srgbClr val="000000"/>
                </a:solidFill>
                <a:latin typeface="Calibri" pitchFamily="34" charset="0"/>
                <a:cs typeface="Calibri" pitchFamily="34" charset="0"/>
                <a:sym typeface="Calibri"/>
              </a:rPr>
              <a:t>discuss the role, limits and potentials of using ontological techniques for the classification of events and the consequences </a:t>
            </a:r>
            <a:r>
              <a:rPr lang="en-US" sz="2400" b="0" i="0" u="none" strike="noStrike" cap="none" baseline="0" dirty="0" smtClean="0">
                <a:solidFill>
                  <a:srgbClr val="000000"/>
                </a:solidFill>
                <a:latin typeface="Calibri" pitchFamily="34" charset="0"/>
                <a:cs typeface="Calibri" pitchFamily="34" charset="0"/>
                <a:sym typeface="Calibri"/>
              </a:rPr>
              <a:t>on </a:t>
            </a:r>
            <a:r>
              <a:rPr lang="en-US" sz="2400" b="0" i="0" u="none" strike="noStrike" cap="none" baseline="0" dirty="0">
                <a:solidFill>
                  <a:srgbClr val="000000"/>
                </a:solidFill>
                <a:latin typeface="Calibri" pitchFamily="34" charset="0"/>
                <a:cs typeface="Calibri" pitchFamily="34" charset="0"/>
                <a:sym typeface="Calibri"/>
              </a:rPr>
              <a:t>risk-averse </a:t>
            </a:r>
            <a:r>
              <a:rPr lang="en-US" sz="2400" b="0" i="0" u="none" strike="noStrike" cap="none" baseline="0" dirty="0" smtClean="0">
                <a:solidFill>
                  <a:srgbClr val="000000"/>
                </a:solidFill>
                <a:latin typeface="Calibri" pitchFamily="34" charset="0"/>
                <a:cs typeface="Calibri" pitchFamily="34" charset="0"/>
                <a:sym typeface="Calibri"/>
              </a:rPr>
              <a:t>building.</a:t>
            </a:r>
          </a:p>
          <a:p>
            <a:pPr marL="0" marR="0" lvl="0" indent="0" algn="just" rtl="0">
              <a:lnSpc>
                <a:spcPct val="100000"/>
              </a:lnSpc>
              <a:spcBef>
                <a:spcPts val="500"/>
              </a:spcBef>
              <a:spcAft>
                <a:spcPts val="0"/>
              </a:spcAft>
              <a:buClr>
                <a:srgbClr val="000000"/>
              </a:buClr>
              <a:buSzPct val="25000"/>
              <a:buFont typeface="Arial"/>
              <a:buNone/>
            </a:pPr>
            <a:endParaRPr lang="en-US" sz="2400" dirty="0" smtClean="0">
              <a:latin typeface="Calibri" pitchFamily="34" charset="0"/>
              <a:cs typeface="Calibri" pitchFamily="34" charset="0"/>
            </a:endParaRPr>
          </a:p>
          <a:p>
            <a:pPr marL="0" lvl="0" indent="0" algn="just">
              <a:spcBef>
                <a:spcPts val="400"/>
              </a:spcBef>
              <a:buSzPct val="25000"/>
              <a:buNone/>
            </a:pPr>
            <a:r>
              <a:rPr lang="en-US" sz="2400" dirty="0" smtClean="0">
                <a:latin typeface="Calibri" pitchFamily="34" charset="0"/>
                <a:cs typeface="Calibri" pitchFamily="34" charset="0"/>
              </a:rPr>
              <a:t>An event is what happens in some </a:t>
            </a:r>
            <a:r>
              <a:rPr lang="en-US" sz="2400" dirty="0" err="1" smtClean="0">
                <a:latin typeface="Calibri" pitchFamily="34" charset="0"/>
                <a:cs typeface="Calibri" pitchFamily="34" charset="0"/>
              </a:rPr>
              <a:t>spatio</a:t>
            </a:r>
            <a:r>
              <a:rPr lang="en-US" sz="2400" dirty="0" smtClean="0">
                <a:latin typeface="Calibri" pitchFamily="34" charset="0"/>
                <a:cs typeface="Calibri" pitchFamily="34" charset="0"/>
              </a:rPr>
              <a:t>-temporal location and can be a process, a phenomenon, an activity, a state.</a:t>
            </a:r>
          </a:p>
          <a:p>
            <a:pPr marL="0" lvl="0" indent="0">
              <a:spcBef>
                <a:spcPts val="400"/>
              </a:spcBef>
              <a:buSzPct val="25000"/>
              <a:buNone/>
            </a:pPr>
            <a:r>
              <a:rPr lang="en-US" sz="2400" dirty="0" smtClean="0">
                <a:latin typeface="Calibri" pitchFamily="34" charset="0"/>
                <a:cs typeface="Calibri" pitchFamily="34" charset="0"/>
              </a:rPr>
              <a:t>Events can have temporal as well as spatial parts. The ignition is a temporal part of an explosion, the burning of a tree is a spatial part of the wildfire. </a:t>
            </a:r>
          </a:p>
          <a:p>
            <a:pPr marL="0" lvl="0" indent="0">
              <a:spcBef>
                <a:spcPts val="600"/>
              </a:spcBef>
              <a:buNone/>
            </a:pPr>
            <a:endParaRPr lang="en-US" sz="2400" dirty="0" smtClean="0">
              <a:latin typeface="Calibri" pitchFamily="34" charset="0"/>
              <a:cs typeface="Calibri" pitchFamily="34" charset="0"/>
            </a:endParaRPr>
          </a:p>
          <a:p>
            <a:pPr marL="0" lvl="0" indent="0">
              <a:spcBef>
                <a:spcPts val="400"/>
              </a:spcBef>
              <a:buSzPct val="25000"/>
              <a:buNone/>
            </a:pPr>
            <a:r>
              <a:rPr lang="en-US" sz="2400" dirty="0" smtClean="0">
                <a:latin typeface="Calibri" pitchFamily="34" charset="0"/>
                <a:cs typeface="Calibri" pitchFamily="34" charset="0"/>
              </a:rPr>
              <a:t>All these events and their parts are occurrences, i.e., individual entities that exist in that specific period of time and that specific spatial region (</a:t>
            </a:r>
            <a:r>
              <a:rPr lang="en-US" sz="2400" dirty="0" err="1" smtClean="0">
                <a:latin typeface="Calibri" pitchFamily="34" charset="0"/>
                <a:cs typeface="Calibri" pitchFamily="34" charset="0"/>
              </a:rPr>
              <a:t>Borgo</a:t>
            </a:r>
            <a:r>
              <a:rPr lang="en-US" sz="2400" dirty="0" smtClean="0">
                <a:latin typeface="Calibri" pitchFamily="34" charset="0"/>
                <a:cs typeface="Calibri" pitchFamily="34" charset="0"/>
              </a:rPr>
              <a:t>, </a:t>
            </a:r>
            <a:r>
              <a:rPr lang="en-US" sz="2400" dirty="0" err="1" smtClean="0">
                <a:latin typeface="Calibri" pitchFamily="34" charset="0"/>
                <a:cs typeface="Calibri" pitchFamily="34" charset="0"/>
              </a:rPr>
              <a:t>Guarino</a:t>
            </a:r>
            <a:r>
              <a:rPr lang="en-US" sz="2400" dirty="0" smtClean="0">
                <a:latin typeface="Calibri" pitchFamily="34" charset="0"/>
                <a:cs typeface="Calibri" pitchFamily="34" charset="0"/>
              </a:rPr>
              <a:t>, 2015).</a:t>
            </a:r>
            <a:endParaRPr lang="en-US" sz="2400" b="0" i="0" u="none" strike="noStrike" cap="none" baseline="0" dirty="0" smtClean="0">
              <a:solidFill>
                <a:srgbClr val="000000"/>
              </a:solidFill>
              <a:latin typeface="Calibri" pitchFamily="34" charset="0"/>
              <a:cs typeface="Calibri" pitchFamily="34" charset="0"/>
              <a:sym typeface="Calibri"/>
            </a:endParaRP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Shape 341"/>
          <p:cNvSpPr txBox="1">
            <a:spLocks noGrp="1"/>
          </p:cNvSpPr>
          <p:nvPr>
            <p:ph type="body" idx="1"/>
          </p:nvPr>
        </p:nvSpPr>
        <p:spPr>
          <a:xfrm>
            <a:off x="571470" y="1500174"/>
            <a:ext cx="8229600" cy="4525964"/>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u="sng" dirty="0" smtClean="0"/>
              <a:t>O</a:t>
            </a:r>
            <a:r>
              <a:rPr lang="en-US" sz="2400" b="0" i="0" u="sng" strike="noStrike" cap="none" baseline="0" dirty="0" smtClean="0">
                <a:solidFill>
                  <a:srgbClr val="000000"/>
                </a:solidFill>
                <a:latin typeface="Calibri"/>
                <a:ea typeface="Calibri"/>
                <a:cs typeface="Calibri"/>
                <a:sym typeface="Calibri"/>
              </a:rPr>
              <a:t>bjects </a:t>
            </a:r>
            <a:r>
              <a:rPr lang="en-US" sz="2400" b="0" i="0" u="sng" strike="noStrike" cap="none" baseline="0" dirty="0">
                <a:solidFill>
                  <a:srgbClr val="000000"/>
                </a:solidFill>
                <a:latin typeface="Calibri"/>
                <a:ea typeface="Calibri"/>
                <a:cs typeface="Calibri"/>
                <a:sym typeface="Calibri"/>
              </a:rPr>
              <a:t>participate </a:t>
            </a:r>
            <a:r>
              <a:rPr lang="en-US" sz="2400" b="0" i="0" u="sng" strike="noStrike" cap="none" baseline="0" dirty="0" smtClean="0">
                <a:solidFill>
                  <a:srgbClr val="000000"/>
                </a:solidFill>
                <a:latin typeface="Calibri"/>
                <a:ea typeface="Calibri"/>
                <a:cs typeface="Calibri"/>
                <a:sym typeface="Calibri"/>
              </a:rPr>
              <a:t>in the </a:t>
            </a:r>
            <a:r>
              <a:rPr lang="en-US" sz="2400" b="0" i="0" u="sng" strike="noStrike" cap="none" baseline="0" dirty="0">
                <a:solidFill>
                  <a:srgbClr val="000000"/>
                </a:solidFill>
                <a:latin typeface="Calibri"/>
                <a:ea typeface="Calibri"/>
                <a:cs typeface="Calibri"/>
                <a:sym typeface="Calibri"/>
              </a:rPr>
              <a:t>eve</a:t>
            </a:r>
            <a:r>
              <a:rPr lang="en-US" sz="2400" b="0" i="0" u="none" strike="noStrike" cap="none" baseline="0" dirty="0">
                <a:solidFill>
                  <a:srgbClr val="000000"/>
                </a:solidFill>
                <a:latin typeface="Calibri"/>
                <a:ea typeface="Calibri"/>
                <a:cs typeface="Calibri"/>
                <a:sym typeface="Calibri"/>
              </a:rPr>
              <a:t>nts: the tree that burns participates to the </a:t>
            </a:r>
            <a:r>
              <a:rPr lang="en-US" sz="2400" b="0" i="0" u="none" strike="noStrike" cap="none" baseline="0" dirty="0" smtClean="0">
                <a:solidFill>
                  <a:srgbClr val="000000"/>
                </a:solidFill>
                <a:latin typeface="Calibri"/>
                <a:ea typeface="Calibri"/>
                <a:cs typeface="Calibri"/>
                <a:sym typeface="Calibri"/>
              </a:rPr>
              <a:t>wildfire </a:t>
            </a:r>
            <a:r>
              <a:rPr lang="en-US" sz="2400" b="0" i="0" u="none" strike="noStrike" cap="none" baseline="0" dirty="0">
                <a:solidFill>
                  <a:srgbClr val="000000"/>
                </a:solidFill>
                <a:latin typeface="Calibri"/>
                <a:ea typeface="Calibri"/>
                <a:cs typeface="Calibri"/>
                <a:sym typeface="Calibri"/>
              </a:rPr>
              <a:t>event but is not part of it, instead the burning of the tree (which is an event) is part of the wildfire event (indeed the tree participates to both</a:t>
            </a:r>
            <a:r>
              <a:rPr lang="en-US" sz="2400" b="0" i="0" u="none" strike="noStrike" cap="none" baseline="0" dirty="0" smtClean="0">
                <a:solidFill>
                  <a:srgbClr val="000000"/>
                </a:solidFill>
                <a:latin typeface="Calibri"/>
                <a:ea typeface="Calibri"/>
                <a:cs typeface="Calibri"/>
                <a:sym typeface="Calibri"/>
              </a:rPr>
              <a:t>).</a:t>
            </a:r>
          </a:p>
          <a:p>
            <a:pPr marL="0" marR="0" lvl="0" indent="0" algn="just" rtl="0">
              <a:lnSpc>
                <a:spcPct val="100000"/>
              </a:lnSpc>
              <a:spcBef>
                <a:spcPts val="0"/>
              </a:spcBef>
              <a:spcAft>
                <a:spcPts val="0"/>
              </a:spcAft>
              <a:buClr>
                <a:srgbClr val="000000"/>
              </a:buClr>
              <a:buSzPct val="25000"/>
              <a:buFont typeface="Arial"/>
              <a:buNone/>
            </a:pPr>
            <a:endParaRPr lang="en-US" sz="2400" dirty="0" smtClean="0"/>
          </a:p>
          <a:p>
            <a:pPr marL="0" lvl="0" indent="0" algn="just">
              <a:spcBef>
                <a:spcPts val="0"/>
              </a:spcBef>
              <a:buSzPct val="25000"/>
              <a:buNone/>
            </a:pPr>
            <a:r>
              <a:rPr lang="en-US" sz="2400" u="sng" dirty="0" smtClean="0"/>
              <a:t>A generic event </a:t>
            </a:r>
            <a:r>
              <a:rPr lang="en-US" sz="2400" dirty="0" smtClean="0"/>
              <a:t>(i.e., whatever happens in a certain </a:t>
            </a:r>
            <a:r>
              <a:rPr lang="en-US" sz="2400" dirty="0" err="1" smtClean="0"/>
              <a:t>spatio</a:t>
            </a:r>
            <a:r>
              <a:rPr lang="en-US" sz="2400" dirty="0" smtClean="0"/>
              <a:t>-temporal region) </a:t>
            </a:r>
            <a:r>
              <a:rPr lang="en-US" sz="2400" u="sng" dirty="0" smtClean="0"/>
              <a:t>can be observed at least under four general perspectives:</a:t>
            </a:r>
            <a:endParaRPr lang="en-US" sz="2000" u="sng" dirty="0" smtClean="0"/>
          </a:p>
          <a:p>
            <a:pPr lvl="1" indent="-342900">
              <a:spcBef>
                <a:spcPts val="600"/>
              </a:spcBef>
              <a:buSzPct val="100000"/>
            </a:pPr>
            <a:r>
              <a:rPr lang="en-US" sz="2000" dirty="0" smtClean="0"/>
              <a:t> its stable properties (state);</a:t>
            </a:r>
          </a:p>
          <a:p>
            <a:pPr lvl="1" indent="-342900">
              <a:spcBef>
                <a:spcPts val="600"/>
              </a:spcBef>
              <a:buSzPct val="100000"/>
            </a:pPr>
            <a:r>
              <a:rPr lang="en-US" sz="2000" dirty="0" smtClean="0"/>
              <a:t> its dynamic regularities (process);</a:t>
            </a:r>
          </a:p>
          <a:p>
            <a:pPr lvl="1" indent="-342900">
              <a:spcBef>
                <a:spcPts val="600"/>
              </a:spcBef>
              <a:buSzPct val="100000"/>
            </a:pPr>
            <a:r>
              <a:rPr lang="en-US" sz="2000" dirty="0" smtClean="0"/>
              <a:t> the evolving conditions (accomplishment); </a:t>
            </a:r>
          </a:p>
          <a:p>
            <a:pPr lvl="1" indent="-342900">
              <a:spcBef>
                <a:spcPts val="600"/>
              </a:spcBef>
              <a:buSzPct val="100000"/>
            </a:pPr>
            <a:r>
              <a:rPr lang="en-US" sz="2000" dirty="0" smtClean="0"/>
              <a:t> its transition moments (achievement).</a:t>
            </a:r>
          </a:p>
          <a:p>
            <a:pPr marL="0" marR="0" lvl="0" indent="0" algn="just" rtl="0">
              <a:lnSpc>
                <a:spcPct val="100000"/>
              </a:lnSpc>
              <a:spcBef>
                <a:spcPts val="0"/>
              </a:spcBef>
              <a:spcAft>
                <a:spcPts val="0"/>
              </a:spcAft>
              <a:buClr>
                <a:srgbClr val="000000"/>
              </a:buClr>
              <a:buSzPct val="25000"/>
              <a:buFont typeface="Arial"/>
              <a:buNone/>
            </a:pPr>
            <a:endParaRPr lang="en-US" sz="2400" b="0" i="0" u="none" strike="noStrike" cap="none" baseline="0" dirty="0">
              <a:solidFill>
                <a:srgbClr val="000000"/>
              </a:solidFill>
              <a:latin typeface="Calibri"/>
              <a:ea typeface="Calibri"/>
              <a:cs typeface="Calibri"/>
              <a:sym typeface="Calibri"/>
            </a:endParaRPr>
          </a:p>
          <a:p>
            <a:pPr marL="0" marR="0" lvl="0" indent="0" algn="just" rtl="0">
              <a:lnSpc>
                <a:spcPct val="100000"/>
              </a:lnSpc>
              <a:spcBef>
                <a:spcPts val="700"/>
              </a:spcBef>
              <a:spcAft>
                <a:spcPts val="0"/>
              </a:spcAft>
              <a:buClr>
                <a:srgbClr val="000000"/>
              </a:buClr>
              <a:buFont typeface="Arial"/>
              <a:buNone/>
            </a:pPr>
            <a:endParaRPr sz="24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endParaRPr lang="en-US" sz="2400" b="0" i="0" u="none" strike="noStrike" cap="none" baseline="0" dirty="0">
              <a:solidFill>
                <a:srgbClr val="000000"/>
              </a:solidFill>
              <a:latin typeface="Calibri"/>
              <a:ea typeface="Calibri"/>
              <a:cs typeface="Calibri"/>
              <a:sym typeface="Calibri"/>
            </a:endParaRPr>
          </a:p>
        </p:txBody>
      </p:sp>
      <p:sp>
        <p:nvSpPr>
          <p:cNvPr id="342" name="Shape 342"/>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200" b="0" i="0" u="none" strike="noStrike" cap="none" baseline="0">
                <a:solidFill>
                  <a:srgbClr val="000000"/>
                </a:solidFill>
                <a:latin typeface="Calibri"/>
                <a:ea typeface="Calibri"/>
                <a:cs typeface="Calibri"/>
                <a:sym typeface="Calibri"/>
              </a:rPr>
              <a:t>Towards an Ontological Analysis </a:t>
            </a:r>
            <a:br>
              <a:rPr lang="en-US" sz="3200" b="0" i="0" u="none" strike="noStrike" cap="none" baseline="0">
                <a:solidFill>
                  <a:srgbClr val="000000"/>
                </a:solidFill>
                <a:latin typeface="Calibri"/>
                <a:ea typeface="Calibri"/>
                <a:cs typeface="Calibri"/>
                <a:sym typeface="Calibri"/>
              </a:rPr>
            </a:br>
            <a:r>
              <a:rPr lang="en-US" sz="3200" b="0" i="0" u="none" strike="noStrike" cap="none" baseline="0">
                <a:solidFill>
                  <a:srgbClr val="000000"/>
                </a:solidFill>
                <a:latin typeface="Calibri"/>
                <a:ea typeface="Calibri"/>
                <a:cs typeface="Calibri"/>
                <a:sym typeface="Calibri"/>
              </a:rPr>
              <a:t>of Extreme Events</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200" b="0" i="0" u="none" strike="noStrike" cap="none" baseline="0">
                <a:solidFill>
                  <a:srgbClr val="000000"/>
                </a:solidFill>
                <a:latin typeface="Calibri"/>
                <a:ea typeface="Calibri"/>
                <a:cs typeface="Calibri"/>
                <a:sym typeface="Calibri"/>
              </a:rPr>
              <a:t>Towards an Ontological Analysis </a:t>
            </a:r>
            <a:br>
              <a:rPr lang="en-US" sz="3200" b="0" i="0" u="none" strike="noStrike" cap="none" baseline="0">
                <a:solidFill>
                  <a:srgbClr val="000000"/>
                </a:solidFill>
                <a:latin typeface="Calibri"/>
                <a:ea typeface="Calibri"/>
                <a:cs typeface="Calibri"/>
                <a:sym typeface="Calibri"/>
              </a:rPr>
            </a:br>
            <a:r>
              <a:rPr lang="en-US" sz="3200" b="0" i="0" u="none" strike="noStrike" cap="none" baseline="0">
                <a:solidFill>
                  <a:srgbClr val="000000"/>
                </a:solidFill>
                <a:latin typeface="Calibri"/>
                <a:ea typeface="Calibri"/>
                <a:cs typeface="Calibri"/>
                <a:sym typeface="Calibri"/>
              </a:rPr>
              <a:t>of Extreme Events</a:t>
            </a:r>
          </a:p>
        </p:txBody>
      </p:sp>
      <p:sp>
        <p:nvSpPr>
          <p:cNvPr id="360" name="Shape 360"/>
          <p:cNvSpPr txBox="1">
            <a:spLocks noGrp="1"/>
          </p:cNvSpPr>
          <p:nvPr>
            <p:ph type="body" idx="1"/>
          </p:nvPr>
        </p:nvSpPr>
        <p:spPr>
          <a:xfrm>
            <a:off x="571470" y="1785925"/>
            <a:ext cx="8229600" cy="4525963"/>
          </a:xfrm>
          <a:prstGeom prst="rect">
            <a:avLst/>
          </a:prstGeom>
          <a:noFill/>
          <a:ln>
            <a:noFill/>
          </a:ln>
        </p:spPr>
        <p:txBody>
          <a:bodyPr lIns="45700" tIns="45700" rIns="45700" bIns="45700" anchor="t" anchorCtr="0">
            <a:noAutofit/>
          </a:bodyPr>
          <a:lstStyle/>
          <a:p>
            <a:pPr marL="0" marR="0" lvl="0" indent="0"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For instance, a tornado event may be described as</a:t>
            </a:r>
            <a:r>
              <a:rPr lang="en-US" sz="2400" b="0" i="0" u="none" strike="noStrike" cap="none" baseline="0" dirty="0" smtClean="0">
                <a:solidFill>
                  <a:srgbClr val="000000"/>
                </a:solidFill>
                <a:latin typeface="Calibri"/>
                <a:ea typeface="Calibri"/>
                <a:cs typeface="Calibri"/>
                <a:sym typeface="Calibri"/>
              </a:rPr>
              <a:t>:</a:t>
            </a:r>
          </a:p>
          <a:p>
            <a:pPr marL="0" marR="0" lvl="0" indent="0" rtl="0">
              <a:lnSpc>
                <a:spcPct val="100000"/>
              </a:lnSpc>
              <a:spcBef>
                <a:spcPts val="0"/>
              </a:spcBef>
              <a:spcAft>
                <a:spcPts val="0"/>
              </a:spcAft>
              <a:buClr>
                <a:srgbClr val="000000"/>
              </a:buClr>
              <a:buSzPct val="25000"/>
              <a:buFont typeface="Arial"/>
              <a:buNone/>
            </a:pPr>
            <a:endParaRPr lang="en-US" sz="2400" b="0" i="0" u="none" strike="noStrike" cap="none" baseline="0" dirty="0">
              <a:solidFill>
                <a:srgbClr val="000000"/>
              </a:solidFill>
              <a:latin typeface="Calibri"/>
              <a:ea typeface="Calibri"/>
              <a:cs typeface="Calibri"/>
              <a:sym typeface="Calibri"/>
            </a:endParaRPr>
          </a:p>
          <a:p>
            <a:pPr marL="0" marR="0" lvl="0" indent="0" rtl="0">
              <a:lnSpc>
                <a:spcPct val="100000"/>
              </a:lnSpc>
              <a:spcBef>
                <a:spcPts val="60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a column-like system of rapidly-rotating air stably present for some time (</a:t>
            </a:r>
            <a:r>
              <a:rPr lang="en-US" sz="2400" b="0" i="0" u="sng" strike="noStrike" cap="none" baseline="0" dirty="0">
                <a:solidFill>
                  <a:srgbClr val="000000"/>
                </a:solidFill>
                <a:latin typeface="Calibri"/>
                <a:ea typeface="Calibri"/>
                <a:cs typeface="Calibri"/>
                <a:sym typeface="Calibri"/>
              </a:rPr>
              <a:t>state</a:t>
            </a:r>
            <a:r>
              <a:rPr lang="en-US" sz="2400" b="0" i="0" u="none" strike="noStrike" cap="none" baseline="0" dirty="0" smtClean="0">
                <a:solidFill>
                  <a:srgbClr val="000000"/>
                </a:solidFill>
                <a:latin typeface="Calibri"/>
                <a:ea typeface="Calibri"/>
                <a:cs typeface="Calibri"/>
                <a:sym typeface="Calibri"/>
              </a:rPr>
              <a:t>) </a:t>
            </a:r>
            <a:endParaRPr lang="en-US" sz="2400" b="0" i="0" u="none" strike="noStrike" cap="none" baseline="0" dirty="0">
              <a:solidFill>
                <a:srgbClr val="000000"/>
              </a:solidFill>
              <a:latin typeface="Calibri"/>
              <a:ea typeface="Calibri"/>
              <a:cs typeface="Calibri"/>
              <a:sym typeface="Calibri"/>
            </a:endParaRPr>
          </a:p>
          <a:p>
            <a:pPr marL="0" marR="0" lvl="0" indent="0" rtl="0">
              <a:lnSpc>
                <a:spcPct val="100000"/>
              </a:lnSpc>
              <a:spcBef>
                <a:spcPts val="60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where different objects, sand and particles move around at different instants (</a:t>
            </a:r>
            <a:r>
              <a:rPr lang="en-US" sz="2400" b="0" i="0" u="sng" strike="noStrike" cap="none" baseline="0" dirty="0">
                <a:solidFill>
                  <a:srgbClr val="000000"/>
                </a:solidFill>
                <a:latin typeface="Calibri"/>
                <a:ea typeface="Calibri"/>
                <a:cs typeface="Calibri"/>
                <a:sym typeface="Calibri"/>
              </a:rPr>
              <a:t>process</a:t>
            </a:r>
            <a:r>
              <a:rPr lang="en-US" sz="2400" b="0" i="0" u="none" strike="noStrike" cap="none" baseline="0" dirty="0">
                <a:solidFill>
                  <a:srgbClr val="000000"/>
                </a:solidFill>
                <a:latin typeface="Calibri"/>
                <a:ea typeface="Calibri"/>
                <a:cs typeface="Calibri"/>
                <a:sym typeface="Calibri"/>
              </a:rPr>
              <a:t>), </a:t>
            </a:r>
          </a:p>
          <a:p>
            <a:pPr marL="0" marR="0" lvl="0" indent="0" rtl="0">
              <a:lnSpc>
                <a:spcPct val="100000"/>
              </a:lnSpc>
              <a:spcBef>
                <a:spcPts val="60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with a very strong of air sweeping the ground (</a:t>
            </a:r>
            <a:r>
              <a:rPr lang="en-US" sz="2400" b="0" i="0" u="sng" strike="noStrike" cap="none" baseline="0" dirty="0">
                <a:solidFill>
                  <a:srgbClr val="000000"/>
                </a:solidFill>
                <a:latin typeface="Calibri"/>
                <a:ea typeface="Calibri"/>
                <a:cs typeface="Calibri"/>
                <a:sym typeface="Calibri"/>
              </a:rPr>
              <a:t>accomplishment</a:t>
            </a:r>
            <a:r>
              <a:rPr lang="en-US" sz="2400" b="0" i="0" u="none" strike="noStrike" cap="none" baseline="0" dirty="0">
                <a:solidFill>
                  <a:srgbClr val="000000"/>
                </a:solidFill>
                <a:latin typeface="Calibri"/>
                <a:ea typeface="Calibri"/>
                <a:cs typeface="Calibri"/>
                <a:sym typeface="Calibri"/>
              </a:rPr>
              <a:t>) </a:t>
            </a:r>
          </a:p>
          <a:p>
            <a:pPr marL="0" marR="0" lvl="0" indent="0" rtl="0">
              <a:lnSpc>
                <a:spcPct val="100000"/>
              </a:lnSpc>
              <a:spcBef>
                <a:spcPts val="600"/>
              </a:spcBef>
              <a:spcAft>
                <a:spcPts val="0"/>
              </a:spcAft>
              <a:buClr>
                <a:srgbClr val="000000"/>
              </a:buClr>
              <a:buSzPct val="100000"/>
              <a:buFont typeface="Arial"/>
              <a:buChar char="-"/>
            </a:pPr>
            <a:r>
              <a:rPr lang="en-US" sz="2400" b="0" i="0" u="none" strike="noStrike" cap="none" baseline="0" dirty="0">
                <a:solidFill>
                  <a:srgbClr val="000000"/>
                </a:solidFill>
                <a:latin typeface="Calibri"/>
                <a:ea typeface="Calibri"/>
                <a:cs typeface="Calibri"/>
                <a:sym typeface="Calibri"/>
              </a:rPr>
              <a:t>possibly involving the destruction of vegetation and human </a:t>
            </a:r>
            <a:r>
              <a:rPr lang="en-US" sz="2400" b="0" i="0" u="none" strike="noStrike" cap="none" baseline="0" dirty="0" err="1">
                <a:solidFill>
                  <a:srgbClr val="000000"/>
                </a:solidFill>
                <a:latin typeface="Calibri"/>
                <a:ea typeface="Calibri"/>
                <a:cs typeface="Calibri"/>
                <a:sym typeface="Calibri"/>
              </a:rPr>
              <a:t>artefacts</a:t>
            </a:r>
            <a:r>
              <a:rPr lang="en-US" sz="2400" b="0" i="0" u="none" strike="noStrike" cap="none" baseline="0" dirty="0">
                <a:solidFill>
                  <a:srgbClr val="000000"/>
                </a:solidFill>
                <a:latin typeface="Calibri"/>
                <a:ea typeface="Calibri"/>
                <a:cs typeface="Calibri"/>
                <a:sym typeface="Calibri"/>
              </a:rPr>
              <a:t> (</a:t>
            </a:r>
            <a:r>
              <a:rPr lang="en-US" sz="2400" b="0" i="0" u="sng" strike="noStrike" cap="none" baseline="0" dirty="0">
                <a:solidFill>
                  <a:srgbClr val="000000"/>
                </a:solidFill>
                <a:latin typeface="Calibri"/>
                <a:ea typeface="Calibri"/>
                <a:cs typeface="Calibri"/>
                <a:sym typeface="Calibri"/>
              </a:rPr>
              <a:t>achievement</a:t>
            </a:r>
            <a:r>
              <a:rPr lang="en-US" sz="2400" b="0" i="0" u="none" strike="noStrike" cap="none" baseline="0" dirty="0">
                <a:solidFill>
                  <a:srgbClr val="000000"/>
                </a:solidFill>
                <a:latin typeface="Calibri"/>
                <a:ea typeface="Calibri"/>
                <a:cs typeface="Calibri"/>
                <a:sym typeface="Calibri"/>
              </a:rPr>
              <a:t>).</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Shape 365"/>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200" b="0" i="0" u="none" strike="noStrike" cap="none" baseline="0">
                <a:solidFill>
                  <a:srgbClr val="000000"/>
                </a:solidFill>
                <a:latin typeface="Calibri"/>
                <a:ea typeface="Calibri"/>
                <a:cs typeface="Calibri"/>
                <a:sym typeface="Calibri"/>
              </a:rPr>
              <a:t>Towards an Ontological Analysis </a:t>
            </a:r>
            <a:br>
              <a:rPr lang="en-US" sz="3200" b="0" i="0" u="none" strike="noStrike" cap="none" baseline="0">
                <a:solidFill>
                  <a:srgbClr val="000000"/>
                </a:solidFill>
                <a:latin typeface="Calibri"/>
                <a:ea typeface="Calibri"/>
                <a:cs typeface="Calibri"/>
                <a:sym typeface="Calibri"/>
              </a:rPr>
            </a:br>
            <a:r>
              <a:rPr lang="en-US" sz="3200" b="0" i="0" u="none" strike="noStrike" cap="none" baseline="0">
                <a:solidFill>
                  <a:srgbClr val="000000"/>
                </a:solidFill>
                <a:latin typeface="Calibri"/>
                <a:ea typeface="Calibri"/>
                <a:cs typeface="Calibri"/>
                <a:sym typeface="Calibri"/>
              </a:rPr>
              <a:t>of Extreme Events</a:t>
            </a:r>
          </a:p>
        </p:txBody>
      </p:sp>
      <p:sp>
        <p:nvSpPr>
          <p:cNvPr id="366" name="Shape 366"/>
          <p:cNvSpPr txBox="1">
            <a:spLocks noGrp="1"/>
          </p:cNvSpPr>
          <p:nvPr>
            <p:ph type="body" idx="1"/>
          </p:nvPr>
        </p:nvSpPr>
        <p:spPr>
          <a:xfrm>
            <a:off x="428596" y="2000239"/>
            <a:ext cx="8229600" cy="4525964"/>
          </a:xfrm>
          <a:prstGeom prst="rect">
            <a:avLst/>
          </a:prstGeom>
          <a:noFill/>
          <a:ln>
            <a:noFill/>
          </a:ln>
        </p:spPr>
        <p:txBody>
          <a:bodyPr lIns="45700" tIns="45700" rIns="45700" bIns="45700" anchor="t" anchorCtr="0">
            <a:noAutofit/>
          </a:bodyPr>
          <a:lstStyle/>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smtClean="0">
                <a:solidFill>
                  <a:srgbClr val="000000"/>
                </a:solidFill>
                <a:latin typeface="Calibri"/>
                <a:ea typeface="Calibri"/>
                <a:cs typeface="Calibri"/>
                <a:sym typeface="Calibri"/>
              </a:rPr>
              <a:t>None </a:t>
            </a:r>
            <a:r>
              <a:rPr lang="en-US" sz="2400" b="0" i="0" u="none" strike="noStrike" cap="none" baseline="0" dirty="0">
                <a:solidFill>
                  <a:srgbClr val="000000"/>
                </a:solidFill>
                <a:latin typeface="Calibri"/>
                <a:ea typeface="Calibri"/>
                <a:cs typeface="Calibri"/>
                <a:sym typeface="Calibri"/>
              </a:rPr>
              <a:t>of the above perspectives is in itself positive nor negative, and we can even </a:t>
            </a:r>
            <a:r>
              <a:rPr lang="en-US" sz="2400" b="0" i="0" u="none" strike="noStrike" cap="none" baseline="0" dirty="0" smtClean="0">
                <a:solidFill>
                  <a:srgbClr val="000000"/>
                </a:solidFill>
                <a:latin typeface="Calibri"/>
                <a:ea typeface="Calibri"/>
                <a:cs typeface="Calibri"/>
                <a:sym typeface="Calibri"/>
              </a:rPr>
              <a:t>fix different </a:t>
            </a:r>
            <a:r>
              <a:rPr lang="en-US" sz="2400" b="0" i="0" u="none" strike="noStrike" cap="none" baseline="0" dirty="0">
                <a:solidFill>
                  <a:srgbClr val="000000"/>
                </a:solidFill>
                <a:latin typeface="Calibri"/>
                <a:ea typeface="Calibri"/>
                <a:cs typeface="Calibri"/>
                <a:sym typeface="Calibri"/>
              </a:rPr>
              <a:t>ways to separate some of them as positive, others as negative and the remaining as </a:t>
            </a:r>
            <a:r>
              <a:rPr lang="en-US" sz="2400" b="0" i="0" u="none" strike="noStrike" cap="none" baseline="0" dirty="0" smtClean="0">
                <a:solidFill>
                  <a:srgbClr val="000000"/>
                </a:solidFill>
                <a:latin typeface="Calibri"/>
                <a:ea typeface="Calibri"/>
                <a:cs typeface="Calibri"/>
                <a:sym typeface="Calibri"/>
              </a:rPr>
              <a:t>neutral </a:t>
            </a:r>
            <a:r>
              <a:rPr lang="en-US" sz="2400" b="0" i="0" u="none" strike="noStrike" cap="none" baseline="0" dirty="0">
                <a:solidFill>
                  <a:srgbClr val="000000"/>
                </a:solidFill>
                <a:latin typeface="Calibri"/>
                <a:ea typeface="Calibri"/>
                <a:cs typeface="Calibri"/>
                <a:sym typeface="Calibri"/>
              </a:rPr>
              <a:t>(</a:t>
            </a:r>
            <a:r>
              <a:rPr lang="en-US" sz="2400" b="0" i="0" u="none" strike="noStrike" cap="none" baseline="0" dirty="0" err="1">
                <a:solidFill>
                  <a:srgbClr val="000000"/>
                </a:solidFill>
                <a:latin typeface="Calibri"/>
                <a:ea typeface="Calibri"/>
                <a:cs typeface="Calibri"/>
                <a:sym typeface="Calibri"/>
              </a:rPr>
              <a:t>Borgo</a:t>
            </a:r>
            <a:r>
              <a:rPr lang="en-US" sz="2400" b="0" i="0" u="none" strike="noStrike" cap="none" baseline="0" dirty="0">
                <a:solidFill>
                  <a:srgbClr val="000000"/>
                </a:solidFill>
                <a:latin typeface="Calibri"/>
                <a:ea typeface="Calibri"/>
                <a:cs typeface="Calibri"/>
                <a:sym typeface="Calibri"/>
              </a:rPr>
              <a:t>, </a:t>
            </a:r>
            <a:r>
              <a:rPr lang="en-US" sz="2400" b="0" i="0" u="none" strike="noStrike" cap="none" baseline="0" dirty="0" err="1">
                <a:solidFill>
                  <a:srgbClr val="000000"/>
                </a:solidFill>
                <a:latin typeface="Calibri"/>
                <a:ea typeface="Calibri"/>
                <a:cs typeface="Calibri"/>
                <a:sym typeface="Calibri"/>
              </a:rPr>
              <a:t>Guarino</a:t>
            </a:r>
            <a:r>
              <a:rPr lang="en-US" sz="2400" b="0" i="0" u="none" strike="noStrike" cap="none" baseline="0" dirty="0">
                <a:solidFill>
                  <a:srgbClr val="000000"/>
                </a:solidFill>
                <a:latin typeface="Calibri"/>
                <a:ea typeface="Calibri"/>
                <a:cs typeface="Calibri"/>
                <a:sym typeface="Calibri"/>
              </a:rPr>
              <a:t>, 2015</a:t>
            </a:r>
            <a:r>
              <a:rPr lang="en-US" sz="2400" b="0" i="0" u="none" strike="noStrike" cap="none" baseline="0" dirty="0" smtClean="0">
                <a:solidFill>
                  <a:srgbClr val="000000"/>
                </a:solidFill>
                <a:latin typeface="Calibri"/>
                <a:ea typeface="Calibri"/>
                <a:cs typeface="Calibri"/>
                <a:sym typeface="Calibri"/>
              </a:rPr>
              <a:t>)</a:t>
            </a:r>
          </a:p>
          <a:p>
            <a:pPr marL="0" marR="0" lvl="0" indent="0" algn="just" rtl="0">
              <a:lnSpc>
                <a:spcPct val="100000"/>
              </a:lnSpc>
              <a:spcBef>
                <a:spcPts val="600"/>
              </a:spcBef>
              <a:spcAft>
                <a:spcPts val="0"/>
              </a:spcAft>
              <a:buClr>
                <a:srgbClr val="000000"/>
              </a:buClr>
              <a:buSzPct val="25000"/>
              <a:buFont typeface="Arial"/>
              <a:buNone/>
            </a:pPr>
            <a:endParaRPr lang="en-US" sz="2400" dirty="0" smtClean="0"/>
          </a:p>
          <a:p>
            <a:pPr marL="0" indent="0" algn="just">
              <a:spcBef>
                <a:spcPts val="600"/>
              </a:spcBef>
              <a:buSzPct val="25000"/>
              <a:buNone/>
            </a:pPr>
            <a:r>
              <a:rPr lang="en-US" sz="2400" dirty="0" smtClean="0"/>
              <a:t>The fact that one focuses on just one of these events may be determined by specific reasons due to personal, social or other commitments. </a:t>
            </a:r>
          </a:p>
          <a:p>
            <a:pPr marL="0" marR="0" lvl="0" indent="0" algn="just" rtl="0">
              <a:lnSpc>
                <a:spcPct val="100000"/>
              </a:lnSpc>
              <a:spcBef>
                <a:spcPts val="600"/>
              </a:spcBef>
              <a:spcAft>
                <a:spcPts val="0"/>
              </a:spcAft>
              <a:buClr>
                <a:srgbClr val="000000"/>
              </a:buClr>
              <a:buSzPct val="25000"/>
              <a:buFont typeface="Arial"/>
              <a:buNone/>
            </a:pPr>
            <a:endParaRPr lang="en-US" sz="2600" b="0" i="0" u="none" strike="noStrike" cap="none" baseline="0" dirty="0">
              <a:solidFill>
                <a:srgbClr val="000000"/>
              </a:solidFill>
              <a:latin typeface="Calibri"/>
              <a:ea typeface="Calibri"/>
              <a:cs typeface="Calibri"/>
              <a:sym typeface="Calibri"/>
            </a:endParaRP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Shape 383"/>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200" b="0" i="0" u="none" strike="noStrike" cap="none" baseline="0">
                <a:solidFill>
                  <a:srgbClr val="000000"/>
                </a:solidFill>
                <a:latin typeface="Calibri"/>
                <a:ea typeface="Calibri"/>
                <a:cs typeface="Calibri"/>
                <a:sym typeface="Calibri"/>
              </a:rPr>
              <a:t>Towards an Ontological Analysis </a:t>
            </a:r>
            <a:br>
              <a:rPr lang="en-US" sz="3200" b="0" i="0" u="none" strike="noStrike" cap="none" baseline="0">
                <a:solidFill>
                  <a:srgbClr val="000000"/>
                </a:solidFill>
                <a:latin typeface="Calibri"/>
                <a:ea typeface="Calibri"/>
                <a:cs typeface="Calibri"/>
                <a:sym typeface="Calibri"/>
              </a:rPr>
            </a:br>
            <a:r>
              <a:rPr lang="en-US" sz="3200" b="0" i="0" u="none" strike="noStrike" cap="none" baseline="0">
                <a:solidFill>
                  <a:srgbClr val="000000"/>
                </a:solidFill>
                <a:latin typeface="Calibri"/>
                <a:ea typeface="Calibri"/>
                <a:cs typeface="Calibri"/>
                <a:sym typeface="Calibri"/>
              </a:rPr>
              <a:t>of Extreme Events</a:t>
            </a:r>
          </a:p>
        </p:txBody>
      </p:sp>
      <p:sp>
        <p:nvSpPr>
          <p:cNvPr id="384" name="Shape 384"/>
          <p:cNvSpPr txBox="1">
            <a:spLocks noGrp="1"/>
          </p:cNvSpPr>
          <p:nvPr>
            <p:ph type="body" idx="1"/>
          </p:nvPr>
        </p:nvSpPr>
        <p:spPr>
          <a:xfrm>
            <a:off x="357157" y="1760557"/>
            <a:ext cx="8443915"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Thanks to the ontological framework we can identify some general sources of perspective:</a:t>
            </a:r>
          </a:p>
          <a:p>
            <a:pPr marL="0" marR="0" lvl="0" indent="0" algn="just" rtl="0">
              <a:lnSpc>
                <a:spcPct val="100000"/>
              </a:lnSpc>
              <a:spcBef>
                <a:spcPts val="700"/>
              </a:spcBef>
              <a:spcAft>
                <a:spcPts val="0"/>
              </a:spcAft>
              <a:buClr>
                <a:srgbClr val="000000"/>
              </a:buClr>
              <a:buFont typeface="Arial"/>
              <a:buNone/>
            </a:pPr>
            <a:endParaRPr sz="24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(1) the participants to the event;</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(2) the specific qualities of such participants we focus on;</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(3) the relationships among participants in an event;</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(4) the role of an event part of a larger event; and</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(5) the interaction among distinct, typically overlapping, events.</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200" b="0" i="0" u="none" strike="noStrike" cap="none" baseline="0">
                <a:solidFill>
                  <a:srgbClr val="000000"/>
                </a:solidFill>
                <a:latin typeface="Calibri"/>
                <a:ea typeface="Calibri"/>
                <a:cs typeface="Calibri"/>
                <a:sym typeface="Calibri"/>
              </a:rPr>
              <a:t>Towards an Ontological Analysis </a:t>
            </a:r>
            <a:br>
              <a:rPr lang="en-US" sz="3200" b="0" i="0" u="none" strike="noStrike" cap="none" baseline="0">
                <a:solidFill>
                  <a:srgbClr val="000000"/>
                </a:solidFill>
                <a:latin typeface="Calibri"/>
                <a:ea typeface="Calibri"/>
                <a:cs typeface="Calibri"/>
                <a:sym typeface="Calibri"/>
              </a:rPr>
            </a:br>
            <a:r>
              <a:rPr lang="en-US" sz="3200" b="0" i="0" u="none" strike="noStrike" cap="none" baseline="0">
                <a:solidFill>
                  <a:srgbClr val="000000"/>
                </a:solidFill>
                <a:latin typeface="Calibri"/>
                <a:ea typeface="Calibri"/>
                <a:cs typeface="Calibri"/>
                <a:sym typeface="Calibri"/>
              </a:rPr>
              <a:t>of Extreme Events</a:t>
            </a:r>
          </a:p>
        </p:txBody>
      </p:sp>
      <p:sp>
        <p:nvSpPr>
          <p:cNvPr id="390" name="Shape 390"/>
          <p:cNvSpPr txBox="1">
            <a:spLocks noGrp="1"/>
          </p:cNvSpPr>
          <p:nvPr>
            <p:ph type="body" idx="1"/>
          </p:nvPr>
        </p:nvSpPr>
        <p:spPr>
          <a:xfrm>
            <a:off x="357157" y="1760557"/>
            <a:ext cx="8443915" cy="4525963"/>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The characteristics of the event's </a:t>
            </a:r>
            <a:r>
              <a:rPr lang="en-US" sz="2400" b="0" i="0" u="none" strike="noStrike" cap="none" baseline="0" dirty="0" smtClean="0">
                <a:solidFill>
                  <a:srgbClr val="000000"/>
                </a:solidFill>
                <a:latin typeface="Calibri"/>
                <a:ea typeface="Calibri"/>
                <a:cs typeface="Calibri"/>
                <a:sym typeface="Calibri"/>
              </a:rPr>
              <a:t>participants</a:t>
            </a:r>
            <a:r>
              <a:rPr lang="en-US" sz="2400" b="0" i="0" u="none" strike="noStrike" cap="none" dirty="0" smtClean="0">
                <a:solidFill>
                  <a:srgbClr val="000000"/>
                </a:solidFill>
                <a:latin typeface="Calibri"/>
                <a:ea typeface="Calibri"/>
                <a:cs typeface="Calibri"/>
                <a:sym typeface="Calibri"/>
              </a:rPr>
              <a:t> form</a:t>
            </a:r>
            <a:r>
              <a:rPr lang="en-US" sz="2400" b="0" i="0" u="none" strike="noStrike" cap="none" baseline="0" dirty="0" smtClean="0">
                <a:solidFill>
                  <a:srgbClr val="000000"/>
                </a:solidFill>
                <a:latin typeface="Calibri"/>
                <a:ea typeface="Calibri"/>
                <a:cs typeface="Calibri"/>
                <a:sym typeface="Calibri"/>
              </a:rPr>
              <a:t> </a:t>
            </a:r>
            <a:r>
              <a:rPr lang="en-US" sz="2400" b="0" i="0" u="none" strike="noStrike" cap="none" baseline="0" dirty="0">
                <a:solidFill>
                  <a:srgbClr val="000000"/>
                </a:solidFill>
                <a:latin typeface="Calibri"/>
                <a:ea typeface="Calibri"/>
                <a:cs typeface="Calibri"/>
                <a:sym typeface="Calibri"/>
              </a:rPr>
              <a:t>a dimension that here we call grounding. </a:t>
            </a:r>
          </a:p>
          <a:p>
            <a:pPr marL="0" marR="0" lvl="0" indent="0" algn="just" rtl="0">
              <a:lnSpc>
                <a:spcPct val="100000"/>
              </a:lnSpc>
              <a:spcBef>
                <a:spcPts val="700"/>
              </a:spcBef>
              <a:spcAft>
                <a:spcPts val="0"/>
              </a:spcAft>
              <a:buClr>
                <a:srgbClr val="000000"/>
              </a:buClr>
              <a:buFont typeface="Arial"/>
              <a:buNone/>
            </a:pPr>
            <a:endParaRPr sz="24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600"/>
              </a:spcBef>
              <a:spcAft>
                <a:spcPts val="0"/>
              </a:spcAft>
              <a:buClr>
                <a:srgbClr val="000000"/>
              </a:buClr>
              <a:buSzPct val="25000"/>
              <a:buFont typeface="Arial"/>
              <a:buNone/>
            </a:pPr>
            <a:r>
              <a:rPr lang="en-US" sz="2400" dirty="0"/>
              <a:t>A</a:t>
            </a:r>
            <a:r>
              <a:rPr lang="en-US" sz="2400" b="0" i="0" u="none" strike="noStrike" cap="none" baseline="0" dirty="0" smtClean="0">
                <a:solidFill>
                  <a:srgbClr val="000000"/>
                </a:solidFill>
                <a:latin typeface="Calibri"/>
                <a:ea typeface="Calibri"/>
                <a:cs typeface="Calibri"/>
                <a:sym typeface="Calibri"/>
              </a:rPr>
              <a:t>mong </a:t>
            </a:r>
            <a:r>
              <a:rPr lang="en-US" sz="2400" b="0" i="0" u="none" strike="noStrike" cap="none" baseline="0" dirty="0">
                <a:solidFill>
                  <a:srgbClr val="000000"/>
                </a:solidFill>
                <a:latin typeface="Calibri"/>
                <a:ea typeface="Calibri"/>
                <a:cs typeface="Calibri"/>
                <a:sym typeface="Calibri"/>
              </a:rPr>
              <a:t>the classification dimensions we have:</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a:t>
            </a:r>
            <a:r>
              <a:rPr lang="en-US" sz="2400" b="0" i="0" u="none" strike="noStrike" cap="none" baseline="0" dirty="0" err="1">
                <a:solidFill>
                  <a:srgbClr val="000000"/>
                </a:solidFill>
                <a:latin typeface="Calibri"/>
                <a:ea typeface="Calibri"/>
                <a:cs typeface="Calibri"/>
                <a:sym typeface="Calibri"/>
              </a:rPr>
              <a:t>i</a:t>
            </a:r>
            <a:r>
              <a:rPr lang="en-US" sz="2400" b="0" i="0" u="none" strike="noStrike" cap="none" baseline="0" dirty="0">
                <a:solidFill>
                  <a:srgbClr val="000000"/>
                </a:solidFill>
                <a:latin typeface="Calibri"/>
                <a:ea typeface="Calibri"/>
                <a:cs typeface="Calibri"/>
                <a:sym typeface="Calibri"/>
              </a:rPr>
              <a:t>) the essential characteristics of the event (ontological);</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(ii) the perspective under which it is evaluated (contextual);</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(iii) how it interacts with other events (relational); </a:t>
            </a:r>
          </a:p>
          <a:p>
            <a:pPr marL="0" marR="0" lvl="0" indent="0" algn="just" rtl="0">
              <a:lnSpc>
                <a:spcPct val="100000"/>
              </a:lnSpc>
              <a:spcBef>
                <a:spcPts val="600"/>
              </a:spcBef>
              <a:spcAft>
                <a:spcPts val="0"/>
              </a:spcAft>
              <a:buClr>
                <a:srgbClr val="000000"/>
              </a:buClr>
              <a:buSzPct val="25000"/>
              <a:buFont typeface="Arial"/>
              <a:buNone/>
            </a:pPr>
            <a:r>
              <a:rPr lang="en-US" sz="2400" b="0" i="0" u="none" strike="noStrike" cap="none" baseline="0" dirty="0">
                <a:solidFill>
                  <a:srgbClr val="000000"/>
                </a:solidFill>
                <a:latin typeface="Calibri"/>
                <a:ea typeface="Calibri"/>
                <a:cs typeface="Calibri"/>
                <a:sym typeface="Calibri"/>
              </a:rPr>
              <a:t>(iv) the qualities of its participants (grounding).</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Shape 44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FF0000"/>
              </a:buClr>
              <a:buSzPct val="25000"/>
              <a:buFont typeface="Calibri"/>
              <a:buNone/>
            </a:pPr>
            <a:r>
              <a:rPr lang="en-US" sz="3564" b="0" i="0" u="none" strike="noStrike" cap="none" baseline="0" dirty="0" smtClean="0">
                <a:solidFill>
                  <a:schemeClr val="tx1"/>
                </a:solidFill>
                <a:latin typeface="Calibri"/>
                <a:ea typeface="Calibri"/>
                <a:cs typeface="Calibri"/>
                <a:sym typeface="Calibri"/>
              </a:rPr>
              <a:t>Conclusions</a:t>
            </a:r>
            <a:r>
              <a:rPr lang="en-US" sz="3564" b="0" i="0" u="none" strike="noStrike" cap="none" baseline="0" dirty="0">
                <a:solidFill>
                  <a:srgbClr val="FF0000"/>
                </a:solidFill>
                <a:latin typeface="Calibri"/>
                <a:ea typeface="Calibri"/>
                <a:cs typeface="Calibri"/>
                <a:sym typeface="Calibri"/>
              </a:rPr>
              <a:t/>
            </a:r>
            <a:br>
              <a:rPr lang="en-US" sz="3564" b="0" i="0" u="none" strike="noStrike" cap="none" baseline="0" dirty="0">
                <a:solidFill>
                  <a:srgbClr val="FF0000"/>
                </a:solidFill>
                <a:latin typeface="Calibri"/>
                <a:ea typeface="Calibri"/>
                <a:cs typeface="Calibri"/>
                <a:sym typeface="Calibri"/>
              </a:rPr>
            </a:br>
            <a:endParaRPr lang="en-US" sz="3564" b="0" i="0" u="none" strike="noStrike" cap="none" baseline="0" dirty="0">
              <a:solidFill>
                <a:srgbClr val="FF0000"/>
              </a:solidFill>
              <a:latin typeface="Calibri"/>
              <a:ea typeface="Calibri"/>
              <a:cs typeface="Calibri"/>
              <a:sym typeface="Calibri"/>
            </a:endParaRPr>
          </a:p>
        </p:txBody>
      </p:sp>
      <p:sp>
        <p:nvSpPr>
          <p:cNvPr id="450" name="Shape 450"/>
          <p:cNvSpPr txBox="1">
            <a:spLocks noGrp="1"/>
          </p:cNvSpPr>
          <p:nvPr>
            <p:ph type="body" idx="1"/>
          </p:nvPr>
        </p:nvSpPr>
        <p:spPr>
          <a:xfrm>
            <a:off x="357157" y="928670"/>
            <a:ext cx="8229600" cy="4525963"/>
          </a:xfrm>
          <a:prstGeom prst="rect">
            <a:avLst/>
          </a:prstGeom>
          <a:noFill/>
          <a:ln>
            <a:noFill/>
          </a:ln>
        </p:spPr>
        <p:txBody>
          <a:bodyPr lIns="45700" tIns="45700" rIns="45700" bIns="45700" anchor="t" anchorCtr="0">
            <a:noAutofit/>
          </a:bodyPr>
          <a:lstStyle/>
          <a:p>
            <a:pPr marL="0" lvl="0" indent="0" algn="just">
              <a:spcBef>
                <a:spcPts val="0"/>
              </a:spcBef>
              <a:buClr>
                <a:srgbClr val="FF0000"/>
              </a:buClr>
              <a:buSzPct val="25000"/>
              <a:buNone/>
            </a:pPr>
            <a:endParaRPr lang="en-US" sz="2400" dirty="0" smtClean="0">
              <a:solidFill>
                <a:srgbClr val="FF0000"/>
              </a:solidFill>
            </a:endParaRPr>
          </a:p>
          <a:p>
            <a:pPr marL="0" lvl="0" indent="0" algn="just">
              <a:spcBef>
                <a:spcPts val="0"/>
              </a:spcBef>
              <a:buClr>
                <a:srgbClr val="FF0000"/>
              </a:buClr>
              <a:buSzPct val="25000"/>
              <a:buNone/>
            </a:pPr>
            <a:r>
              <a:rPr lang="en-US" sz="2400" dirty="0" smtClean="0">
                <a:solidFill>
                  <a:schemeClr val="tx1"/>
                </a:solidFill>
              </a:rPr>
              <a:t>Through an ontological analysis we intend to ‘build’ a neutral representation of places and of (extreme) events</a:t>
            </a:r>
          </a:p>
          <a:p>
            <a:pPr marL="0" lvl="0" indent="0" algn="just">
              <a:spcBef>
                <a:spcPts val="0"/>
              </a:spcBef>
              <a:buClr>
                <a:srgbClr val="FF0000"/>
              </a:buClr>
              <a:buSzPct val="25000"/>
              <a:buNone/>
            </a:pPr>
            <a:endParaRPr lang="en-US" sz="2400" dirty="0" smtClean="0">
              <a:solidFill>
                <a:schemeClr val="tx1"/>
              </a:solidFill>
            </a:endParaRPr>
          </a:p>
          <a:p>
            <a:pPr marL="0" indent="0" algn="just">
              <a:spcBef>
                <a:spcPts val="0"/>
              </a:spcBef>
              <a:buClr>
                <a:srgbClr val="FF0000"/>
              </a:buClr>
              <a:buSzPct val="25000"/>
              <a:buNone/>
            </a:pPr>
            <a:r>
              <a:rPr lang="en-US" sz="2400" dirty="0" smtClean="0">
                <a:solidFill>
                  <a:schemeClr val="tx1"/>
                </a:solidFill>
              </a:rPr>
              <a:t>This allows us to read the different levels that form places and relationships, and to provide a deeper knowledge of the scenario </a:t>
            </a:r>
          </a:p>
          <a:p>
            <a:pPr marL="0" indent="0" algn="just">
              <a:spcBef>
                <a:spcPts val="0"/>
              </a:spcBef>
              <a:buClr>
                <a:srgbClr val="FF0000"/>
              </a:buClr>
              <a:buSzPct val="25000"/>
              <a:buNone/>
            </a:pPr>
            <a:endParaRPr lang="en-US" sz="2400" dirty="0" smtClean="0">
              <a:solidFill>
                <a:schemeClr val="tx1"/>
              </a:solidFill>
            </a:endParaRPr>
          </a:p>
          <a:p>
            <a:pPr marL="0" indent="0" algn="just">
              <a:spcBef>
                <a:spcPts val="0"/>
              </a:spcBef>
              <a:buClr>
                <a:srgbClr val="FF0000"/>
              </a:buClr>
              <a:buSzPct val="25000"/>
              <a:buNone/>
            </a:pPr>
            <a:r>
              <a:rPr lang="en-US" sz="2400" dirty="0" smtClean="0">
                <a:solidFill>
                  <a:schemeClr val="tx1"/>
                </a:solidFill>
              </a:rPr>
              <a:t>We can then ha</a:t>
            </a:r>
            <a:r>
              <a:rPr lang="en-US" sz="2400" dirty="0" smtClean="0"/>
              <a:t>ve:</a:t>
            </a:r>
          </a:p>
          <a:p>
            <a:pPr marL="0" lvl="0" indent="0">
              <a:spcBef>
                <a:spcPts val="300"/>
              </a:spcBef>
              <a:buSzPct val="25000"/>
              <a:buNone/>
            </a:pPr>
            <a:r>
              <a:rPr lang="en-US" sz="2400" dirty="0" smtClean="0"/>
              <a:t>-  a disambiguated knowledge</a:t>
            </a:r>
          </a:p>
          <a:p>
            <a:pPr marL="0" lvl="0" indent="0">
              <a:spcBef>
                <a:spcPts val="300"/>
              </a:spcBef>
              <a:buSzPct val="98000"/>
              <a:buFont typeface="Arial"/>
              <a:buChar char="-"/>
            </a:pPr>
            <a:r>
              <a:rPr lang="en-US" sz="2400" dirty="0" smtClean="0"/>
              <a:t>  a more clear frame to refer to for design risk averse scenario avoiding a complexity’s reduction approach</a:t>
            </a:r>
          </a:p>
          <a:p>
            <a:pPr marL="0" indent="0">
              <a:spcBef>
                <a:spcPts val="300"/>
              </a:spcBef>
              <a:buSzPct val="98000"/>
              <a:buFont typeface="Arial"/>
              <a:buChar char="-"/>
            </a:pPr>
            <a:r>
              <a:rPr lang="en-US" sz="2400" dirty="0" smtClean="0"/>
              <a:t>  the formalization of the knowledge/model</a:t>
            </a:r>
          </a:p>
          <a:p>
            <a:pPr marL="0" lvl="0" indent="0">
              <a:spcBef>
                <a:spcPts val="300"/>
              </a:spcBef>
              <a:buSzPct val="98000"/>
              <a:buFont typeface="Arial"/>
              <a:buChar char="-"/>
            </a:pPr>
            <a:r>
              <a:rPr lang="en-US" sz="2400" dirty="0" smtClean="0"/>
              <a:t> the opportunity of sharing knowledge between different actors and stakeholders</a:t>
            </a:r>
          </a:p>
          <a:p>
            <a:pPr marL="0" lvl="0" indent="0">
              <a:spcBef>
                <a:spcPts val="300"/>
              </a:spcBef>
              <a:buSzPct val="98000"/>
              <a:buFont typeface="Arial"/>
              <a:buChar char="-"/>
            </a:pPr>
            <a:endParaRPr lang="en-US" sz="2000" dirty="0" smtClean="0"/>
          </a:p>
          <a:p>
            <a:pPr marL="0" marR="0" lvl="0" indent="0" algn="l" rtl="0">
              <a:lnSpc>
                <a:spcPct val="100000"/>
              </a:lnSpc>
              <a:spcBef>
                <a:spcPts val="400"/>
              </a:spcBef>
              <a:spcAft>
                <a:spcPts val="0"/>
              </a:spcAft>
              <a:buClr>
                <a:srgbClr val="FF0000"/>
              </a:buClr>
              <a:buSzPct val="102666"/>
              <a:buNone/>
            </a:pPr>
            <a:endParaRPr lang="en-US" sz="1848" b="0" i="0" u="none" strike="noStrike" cap="none" baseline="0" dirty="0" smtClean="0">
              <a:solidFill>
                <a:srgbClr val="FF0000"/>
              </a:solidFill>
              <a:latin typeface="Calibri"/>
              <a:ea typeface="Calibri"/>
              <a:cs typeface="Calibri"/>
              <a:sym typeface="Calibri"/>
            </a:endParaRP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Shape 44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FF0000"/>
              </a:buClr>
              <a:buSzPct val="25000"/>
              <a:buFont typeface="Calibri"/>
              <a:buNone/>
            </a:pPr>
            <a:r>
              <a:rPr lang="en-US" sz="3564" b="0" i="0" u="none" strike="noStrike" cap="none" baseline="0" dirty="0" smtClean="0">
                <a:solidFill>
                  <a:schemeClr val="tx1"/>
                </a:solidFill>
                <a:latin typeface="Calibri"/>
                <a:ea typeface="Calibri"/>
                <a:cs typeface="Calibri"/>
                <a:sym typeface="Calibri"/>
              </a:rPr>
              <a:t>Conclusions</a:t>
            </a:r>
            <a:r>
              <a:rPr lang="en-US" sz="3564" b="0" i="0" u="none" strike="noStrike" cap="none" baseline="0" dirty="0">
                <a:solidFill>
                  <a:srgbClr val="FF0000"/>
                </a:solidFill>
                <a:latin typeface="Calibri"/>
                <a:ea typeface="Calibri"/>
                <a:cs typeface="Calibri"/>
                <a:sym typeface="Calibri"/>
              </a:rPr>
              <a:t/>
            </a:r>
            <a:br>
              <a:rPr lang="en-US" sz="3564" b="0" i="0" u="none" strike="noStrike" cap="none" baseline="0" dirty="0">
                <a:solidFill>
                  <a:srgbClr val="FF0000"/>
                </a:solidFill>
                <a:latin typeface="Calibri"/>
                <a:ea typeface="Calibri"/>
                <a:cs typeface="Calibri"/>
                <a:sym typeface="Calibri"/>
              </a:rPr>
            </a:br>
            <a:endParaRPr lang="en-US" sz="3564" b="0" i="0" u="none" strike="noStrike" cap="none" baseline="0" dirty="0">
              <a:solidFill>
                <a:srgbClr val="FF0000"/>
              </a:solidFill>
              <a:latin typeface="Calibri"/>
              <a:ea typeface="Calibri"/>
              <a:cs typeface="Calibri"/>
              <a:sym typeface="Calibri"/>
            </a:endParaRPr>
          </a:p>
        </p:txBody>
      </p:sp>
      <p:sp>
        <p:nvSpPr>
          <p:cNvPr id="450" name="Shape 450"/>
          <p:cNvSpPr txBox="1">
            <a:spLocks noGrp="1"/>
          </p:cNvSpPr>
          <p:nvPr>
            <p:ph type="body" idx="1"/>
          </p:nvPr>
        </p:nvSpPr>
        <p:spPr>
          <a:xfrm>
            <a:off x="357157" y="928670"/>
            <a:ext cx="8229600" cy="4525963"/>
          </a:xfrm>
          <a:prstGeom prst="rect">
            <a:avLst/>
          </a:prstGeom>
          <a:noFill/>
          <a:ln>
            <a:noFill/>
          </a:ln>
        </p:spPr>
        <p:txBody>
          <a:bodyPr lIns="45700" tIns="45700" rIns="45700" bIns="45700" anchor="t" anchorCtr="0">
            <a:noAutofit/>
          </a:bodyPr>
          <a:lstStyle/>
          <a:p>
            <a:pPr marL="0" lvl="0" indent="0">
              <a:spcBef>
                <a:spcPts val="300"/>
              </a:spcBef>
              <a:buSzPct val="98000"/>
              <a:buFont typeface="Arial"/>
              <a:buChar char="-"/>
            </a:pPr>
            <a:endParaRPr lang="en-US" sz="2000" dirty="0" smtClean="0"/>
          </a:p>
          <a:p>
            <a:pPr marL="0" lvl="0" indent="0">
              <a:spcBef>
                <a:spcPts val="300"/>
              </a:spcBef>
              <a:buSzPct val="98000"/>
              <a:buNone/>
            </a:pPr>
            <a:endParaRPr lang="en-US" sz="2000" dirty="0" smtClean="0"/>
          </a:p>
          <a:p>
            <a:pPr marL="0" lvl="0" indent="0" algn="just">
              <a:spcBef>
                <a:spcPts val="300"/>
              </a:spcBef>
              <a:buSzPct val="98000"/>
              <a:buNone/>
            </a:pPr>
            <a:r>
              <a:rPr lang="en-US" sz="2400" dirty="0" smtClean="0"/>
              <a:t>Applying the ontological analysis to a complex system like Taranto offers a more complete and systemized knowledge of its present (and the potential future) increasing confidence on the value of the model – (that is not a model based on an </a:t>
            </a:r>
            <a:r>
              <a:rPr lang="en-US" sz="2400" dirty="0" err="1" smtClean="0"/>
              <a:t>omni</a:t>
            </a:r>
            <a:r>
              <a:rPr lang="en-US" sz="2400" dirty="0" smtClean="0"/>
              <a:t> comprehensive  rationality).</a:t>
            </a:r>
          </a:p>
          <a:p>
            <a:pPr marL="0" lvl="0" indent="0" algn="just">
              <a:spcBef>
                <a:spcPts val="300"/>
              </a:spcBef>
              <a:buSzPct val="98000"/>
              <a:buNone/>
            </a:pPr>
            <a:endParaRPr lang="en-US" sz="2400" dirty="0" smtClean="0">
              <a:solidFill>
                <a:schemeClr val="tx1"/>
              </a:solidFill>
            </a:endParaRPr>
          </a:p>
          <a:p>
            <a:pPr marL="0" indent="0" algn="just">
              <a:spcBef>
                <a:spcPts val="400"/>
              </a:spcBef>
              <a:buSzPct val="25000"/>
              <a:buNone/>
            </a:pPr>
            <a:r>
              <a:rPr lang="en-US" sz="2400" dirty="0" smtClean="0">
                <a:solidFill>
                  <a:schemeClr val="tx1"/>
                </a:solidFill>
              </a:rPr>
              <a:t>A shared and disambiguated knowledge model is a useful tool for effective, transparent and participated planning activities and gives a more conscious approach to cope with the complexity of conceiving a strategy. </a:t>
            </a:r>
          </a:p>
          <a:p>
            <a:pPr marL="0" marR="0" lvl="0" indent="0" algn="l" rtl="0">
              <a:lnSpc>
                <a:spcPct val="100000"/>
              </a:lnSpc>
              <a:spcBef>
                <a:spcPts val="400"/>
              </a:spcBef>
              <a:spcAft>
                <a:spcPts val="0"/>
              </a:spcAft>
              <a:buClr>
                <a:srgbClr val="000000"/>
              </a:buClr>
              <a:buSzPct val="25000"/>
              <a:buFont typeface="Arial"/>
              <a:buNone/>
            </a:pPr>
            <a:endParaRPr lang="en-US" sz="1848" b="0" i="0" u="none" strike="noStrike" cap="none" baseline="0" dirty="0">
              <a:solidFill>
                <a:srgbClr val="000000"/>
              </a:solidFill>
              <a:latin typeface="Calibri"/>
              <a:ea typeface="Calibri"/>
              <a:cs typeface="Calibri"/>
              <a:sym typeface="Calibri"/>
            </a:endParaRP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Shape 455"/>
          <p:cNvSpPr txBox="1">
            <a:spLocks noGrp="1"/>
          </p:cNvSpPr>
          <p:nvPr>
            <p:ph type="title"/>
          </p:nvPr>
        </p:nvSpPr>
        <p:spPr>
          <a:xfrm>
            <a:off x="342900" y="2568575"/>
            <a:ext cx="8229600" cy="1508126"/>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4400" b="0" i="0" u="none" strike="noStrike" cap="none" baseline="0">
                <a:solidFill>
                  <a:srgbClr val="000000"/>
                </a:solidFill>
                <a:latin typeface="Calibri"/>
                <a:ea typeface="Calibri"/>
                <a:cs typeface="Calibri"/>
                <a:sym typeface="Calibri"/>
              </a:rPr>
              <a:t>Thank you</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Introduction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72" name="Shape 72"/>
          <p:cNvSpPr txBox="1">
            <a:spLocks noGrp="1"/>
          </p:cNvSpPr>
          <p:nvPr>
            <p:ph type="body" idx="1"/>
          </p:nvPr>
        </p:nvSpPr>
        <p:spPr>
          <a:xfrm>
            <a:off x="428595" y="1260491"/>
            <a:ext cx="8229600" cy="4525963"/>
          </a:xfrm>
          <a:prstGeom prst="rect">
            <a:avLst/>
          </a:prstGeom>
          <a:noFill/>
          <a:ln>
            <a:noFill/>
          </a:ln>
        </p:spPr>
        <p:txBody>
          <a:bodyPr lIns="45700" tIns="45700" rIns="45700" bIns="45700" anchor="t" anchorCtr="0">
            <a:noAutofit/>
          </a:bodyPr>
          <a:lstStyle/>
          <a:p>
            <a:pPr marL="0" marR="0" lvl="0" indent="0" algn="l" rtl="0">
              <a:lnSpc>
                <a:spcPct val="100000"/>
              </a:lnSpc>
              <a:spcBef>
                <a:spcPts val="0"/>
              </a:spcBef>
              <a:spcAft>
                <a:spcPts val="0"/>
              </a:spcAft>
              <a:buClr>
                <a:srgbClr val="000000"/>
              </a:buClr>
              <a:buFont typeface="Arial"/>
              <a:buNone/>
            </a:pPr>
            <a:endParaRPr sz="2376"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Today’s awareness of the complexity of natural and social  environments implies that in using state-of-the-art techniques to deal with these complex systems we must accept a dramatic (and perhaps discouraging) level of uncertainty. </a:t>
            </a:r>
          </a:p>
          <a:p>
            <a:pPr marL="0" marR="0" lvl="0" indent="0" algn="just" rtl="0">
              <a:lnSpc>
                <a:spcPct val="100000"/>
              </a:lnSpc>
              <a:spcBef>
                <a:spcPts val="70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The traditional deterministic and quantitative approaches to urban planning and design in risky contexts seem to increasingly fall short of expectations in environmental domains; and this is now widely </a:t>
            </a:r>
            <a:r>
              <a:rPr lang="en-US" sz="2400" b="0" i="0" u="none" strike="noStrike" cap="none" baseline="0" dirty="0" err="1">
                <a:solidFill>
                  <a:schemeClr val="tx1"/>
                </a:solidFill>
                <a:latin typeface="Calibri"/>
                <a:ea typeface="Calibri"/>
                <a:cs typeface="Calibri"/>
                <a:sym typeface="Calibri"/>
              </a:rPr>
              <a:t>recognised</a:t>
            </a:r>
            <a:r>
              <a:rPr lang="en-US" sz="2400" b="0" i="0" u="none" strike="noStrike" cap="none" baseline="0" dirty="0">
                <a:solidFill>
                  <a:schemeClr val="tx1"/>
                </a:solidFill>
                <a:latin typeface="Calibri"/>
                <a:ea typeface="Calibri"/>
                <a:cs typeface="Calibri"/>
                <a:sym typeface="Calibri"/>
              </a:rPr>
              <a:t> (</a:t>
            </a:r>
            <a:r>
              <a:rPr lang="en-US" sz="2400" b="0" i="0" u="none" strike="noStrike" cap="none" baseline="0" dirty="0" err="1">
                <a:solidFill>
                  <a:schemeClr val="tx1"/>
                </a:solidFill>
                <a:latin typeface="Calibri"/>
                <a:ea typeface="Calibri"/>
                <a:cs typeface="Calibri"/>
                <a:sym typeface="Calibri"/>
              </a:rPr>
              <a:t>Matanle</a:t>
            </a:r>
            <a:r>
              <a:rPr lang="en-US" sz="2400" b="0" i="0" u="none" strike="noStrike" cap="none" baseline="0" dirty="0">
                <a:solidFill>
                  <a:schemeClr val="tx1"/>
                </a:solidFill>
                <a:latin typeface="Calibri"/>
                <a:ea typeface="Calibri"/>
                <a:cs typeface="Calibri"/>
                <a:sym typeface="Calibri"/>
              </a:rPr>
              <a:t>, 2011; McConnell et al., 2010).</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28595" y="0"/>
            <a:ext cx="8229600" cy="1143000"/>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600" b="0" i="0" u="none" strike="noStrike" cap="none" baseline="0">
                <a:solidFill>
                  <a:srgbClr val="000000"/>
                </a:solidFill>
                <a:latin typeface="Calibri"/>
                <a:ea typeface="Calibri"/>
                <a:cs typeface="Calibri"/>
                <a:sym typeface="Calibri"/>
              </a:rPr>
              <a:t>Introduction</a:t>
            </a:r>
          </a:p>
        </p:txBody>
      </p:sp>
      <p:sp>
        <p:nvSpPr>
          <p:cNvPr id="78" name="Shape 78"/>
          <p:cNvSpPr txBox="1">
            <a:spLocks noGrp="1"/>
          </p:cNvSpPr>
          <p:nvPr>
            <p:ph type="body" idx="1"/>
          </p:nvPr>
        </p:nvSpPr>
        <p:spPr>
          <a:xfrm>
            <a:off x="500033" y="1643049"/>
            <a:ext cx="8229600" cy="3796607"/>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352" b="0" i="0" u="none" strike="noStrike" cap="none" baseline="0" dirty="0">
                <a:solidFill>
                  <a:srgbClr val="000000"/>
                </a:solidFill>
                <a:latin typeface="Calibri"/>
                <a:ea typeface="Calibri"/>
                <a:cs typeface="Calibri"/>
                <a:sym typeface="Calibri"/>
              </a:rPr>
              <a:t>Over the years, several techniques have been developed to make </a:t>
            </a:r>
            <a:r>
              <a:rPr lang="en-US" sz="2400" b="0" i="0" u="none" strike="noStrike" cap="none" baseline="0" dirty="0">
                <a:solidFill>
                  <a:schemeClr val="tx1"/>
                </a:solidFill>
                <a:latin typeface="Calibri"/>
                <a:ea typeface="Calibri"/>
                <a:cs typeface="Calibri"/>
                <a:sym typeface="Calibri"/>
              </a:rPr>
              <a:t>prediction </a:t>
            </a:r>
            <a:r>
              <a:rPr lang="en-US" sz="2400" b="0" i="1" u="none" strike="noStrike" cap="none" baseline="0" dirty="0">
                <a:solidFill>
                  <a:schemeClr val="tx1"/>
                </a:solidFill>
                <a:latin typeface="Calibri"/>
                <a:ea typeface="Calibri"/>
                <a:cs typeface="Calibri"/>
                <a:sym typeface="Calibri"/>
              </a:rPr>
              <a:t>reliable</a:t>
            </a:r>
            <a:r>
              <a:rPr lang="en-US" sz="2400" b="0" i="0" u="none" strike="noStrike" cap="none" baseline="0" dirty="0">
                <a:solidFill>
                  <a:schemeClr val="tx1"/>
                </a:solidFill>
                <a:latin typeface="Calibri"/>
                <a:ea typeface="Calibri"/>
                <a:cs typeface="Calibri"/>
                <a:sym typeface="Calibri"/>
              </a:rPr>
              <a:t> </a:t>
            </a:r>
            <a:r>
              <a:rPr lang="en-US" sz="2400" b="0" i="0" u="none" strike="noStrike" cap="none" baseline="0" dirty="0" smtClean="0">
                <a:solidFill>
                  <a:schemeClr val="tx1"/>
                </a:solidFill>
                <a:latin typeface="Calibri"/>
                <a:ea typeface="Calibri"/>
                <a:cs typeface="Calibri"/>
                <a:sym typeface="Calibri"/>
              </a:rPr>
              <a:t>or </a:t>
            </a:r>
            <a:r>
              <a:rPr lang="en-US" sz="2400" b="0" i="0" u="none" strike="noStrike" cap="none" baseline="0" dirty="0">
                <a:solidFill>
                  <a:schemeClr val="tx1"/>
                </a:solidFill>
                <a:latin typeface="Calibri"/>
                <a:ea typeface="Calibri"/>
                <a:cs typeface="Calibri"/>
                <a:sym typeface="Calibri"/>
              </a:rPr>
              <a:t>at least to increase </a:t>
            </a:r>
            <a:r>
              <a:rPr lang="en-US" sz="2400" b="0" i="1" u="none" strike="noStrike" cap="none" baseline="0" dirty="0">
                <a:solidFill>
                  <a:schemeClr val="tx1"/>
                </a:solidFill>
                <a:latin typeface="Calibri"/>
                <a:ea typeface="Calibri"/>
                <a:cs typeface="Calibri"/>
                <a:sym typeface="Calibri"/>
              </a:rPr>
              <a:t>confidence</a:t>
            </a:r>
            <a:r>
              <a:rPr lang="en-US" sz="2400" b="0" i="0" u="none" strike="noStrike" cap="none" baseline="0" dirty="0">
                <a:solidFill>
                  <a:schemeClr val="tx1"/>
                </a:solidFill>
                <a:latin typeface="Calibri"/>
                <a:ea typeface="Calibri"/>
                <a:cs typeface="Calibri"/>
                <a:sym typeface="Calibri"/>
              </a:rPr>
              <a:t> on foreseen scenarios. </a:t>
            </a:r>
          </a:p>
          <a:p>
            <a:pPr marL="0" marR="0" lvl="0" indent="0" algn="just" rtl="0">
              <a:lnSpc>
                <a:spcPct val="100000"/>
              </a:lnSpc>
              <a:spcBef>
                <a:spcPts val="70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Today scientific and technical methods adopt the human-centered perspective which is still usual when dealing with future events. </a:t>
            </a:r>
            <a:endParaRPr lang="en-US" sz="2400" b="0" i="0" u="none" strike="noStrike" cap="none" baseline="0" dirty="0" smtClean="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endParaRPr lang="en-US" sz="2400" b="0" i="0" u="none" strike="noStrike" cap="none" baseline="0" dirty="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These events are classified a priori in terms of their positive or negative effects typically from the human perspective.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Introduction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84" name="Shape 84"/>
          <p:cNvSpPr txBox="1">
            <a:spLocks noGrp="1"/>
          </p:cNvSpPr>
          <p:nvPr>
            <p:ph type="body" idx="1"/>
          </p:nvPr>
        </p:nvSpPr>
        <p:spPr>
          <a:xfrm>
            <a:off x="428595" y="1260491"/>
            <a:ext cx="8229600" cy="4525963"/>
          </a:xfrm>
          <a:prstGeom prst="rect">
            <a:avLst/>
          </a:prstGeom>
          <a:noFill/>
          <a:ln>
            <a:noFill/>
          </a:ln>
        </p:spPr>
        <p:txBody>
          <a:bodyPr lIns="45700" tIns="45700" rIns="45700" bIns="45700" anchor="t" anchorCtr="0">
            <a:noAutofit/>
          </a:bodyPr>
          <a:lstStyle/>
          <a:p>
            <a:pPr marL="0" marR="0" lvl="0" indent="0" algn="l" rtl="0">
              <a:lnSpc>
                <a:spcPct val="100000"/>
              </a:lnSpc>
              <a:spcBef>
                <a:spcPts val="0"/>
              </a:spcBef>
              <a:spcAft>
                <a:spcPts val="0"/>
              </a:spcAft>
              <a:buClr>
                <a:srgbClr val="000000"/>
              </a:buClr>
              <a:buFont typeface="Arial"/>
              <a:buNone/>
            </a:pPr>
            <a:endParaRPr sz="2400" b="0" i="0" u="none" strike="noStrike" cap="none" baseline="0">
              <a:solidFill>
                <a:srgbClr val="000000"/>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A different contribution may come from the application in the spatial domain and in complexity-based architectures of techniques based on ontological analysis and classification (</a:t>
            </a:r>
            <a:r>
              <a:rPr lang="en-US" sz="2400" b="0" i="0" u="none" strike="noStrike" cap="none" baseline="0" dirty="0" err="1">
                <a:solidFill>
                  <a:schemeClr val="tx1"/>
                </a:solidFill>
                <a:latin typeface="Calibri"/>
                <a:ea typeface="Calibri"/>
                <a:cs typeface="Calibri"/>
                <a:sym typeface="Calibri"/>
              </a:rPr>
              <a:t>Poli</a:t>
            </a:r>
            <a:r>
              <a:rPr lang="en-US" sz="2400" b="0" i="0" u="none" strike="noStrike" cap="none" baseline="0" dirty="0">
                <a:solidFill>
                  <a:schemeClr val="tx1"/>
                </a:solidFill>
                <a:latin typeface="Calibri"/>
                <a:ea typeface="Calibri"/>
                <a:cs typeface="Calibri"/>
                <a:sym typeface="Calibri"/>
              </a:rPr>
              <a:t> et al., 2010). </a:t>
            </a:r>
          </a:p>
          <a:p>
            <a:pPr marL="0" marR="0" lvl="0" indent="0" algn="l"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 </a:t>
            </a: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The use of classical logic to explicate the intended meaning of the used conceptual notions may not capture the whole subtleties of the domain, but greatly helps to validate the framework, to test it and to make hypothetical reasoning.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Spatial Domain Definition</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90" name="Shape 90"/>
          <p:cNvSpPr txBox="1">
            <a:spLocks noGrp="1"/>
          </p:cNvSpPr>
          <p:nvPr>
            <p:ph type="body" idx="1"/>
          </p:nvPr>
        </p:nvSpPr>
        <p:spPr>
          <a:xfrm>
            <a:off x="428595" y="1331929"/>
            <a:ext cx="8229600" cy="4895900"/>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FF40FF"/>
              </a:buClr>
              <a:buSzPct val="25000"/>
              <a:buFont typeface="Arial"/>
              <a:buNone/>
            </a:pPr>
            <a:endParaRPr lang="en-US" sz="2400" b="0" i="0" u="none" strike="noStrike" cap="none" baseline="0" dirty="0" smtClean="0">
              <a:solidFill>
                <a:schemeClr val="tx1"/>
              </a:solidFill>
              <a:latin typeface="Calibri"/>
              <a:ea typeface="Calibri"/>
              <a:cs typeface="Calibri"/>
              <a:sym typeface="Calibri"/>
            </a:endParaRPr>
          </a:p>
          <a:p>
            <a:pPr marL="0" marR="0" lvl="0" indent="0" algn="just" rtl="0">
              <a:lnSpc>
                <a:spcPct val="100000"/>
              </a:lnSpc>
              <a:spcBef>
                <a:spcPts val="0"/>
              </a:spcBef>
              <a:spcAft>
                <a:spcPts val="0"/>
              </a:spcAft>
              <a:buClr>
                <a:srgbClr val="FF40FF"/>
              </a:buClr>
              <a:buSzPct val="25000"/>
              <a:buFont typeface="Arial"/>
              <a:buNone/>
            </a:pPr>
            <a:endParaRPr lang="en-US" sz="2400" dirty="0" smtClean="0">
              <a:solidFill>
                <a:schemeClr val="tx1"/>
              </a:solidFill>
            </a:endParaRPr>
          </a:p>
          <a:p>
            <a:pPr marL="0" marR="0" lvl="0" indent="0" algn="just" rtl="0">
              <a:lnSpc>
                <a:spcPct val="100000"/>
              </a:lnSpc>
              <a:spcBef>
                <a:spcPts val="0"/>
              </a:spcBef>
              <a:spcAft>
                <a:spcPts val="0"/>
              </a:spcAft>
              <a:buClr>
                <a:srgbClr val="FF40FF"/>
              </a:buClr>
              <a:buSzPct val="25000"/>
              <a:buFont typeface="Arial"/>
              <a:buNone/>
            </a:pPr>
            <a:endParaRPr lang="en-US" sz="2400" b="0" i="0" u="none" strike="noStrike" cap="none" baseline="0" dirty="0" smtClean="0">
              <a:solidFill>
                <a:schemeClr val="tx1"/>
              </a:solidFill>
              <a:latin typeface="Calibri"/>
              <a:ea typeface="Calibri"/>
              <a:cs typeface="Calibri"/>
              <a:sym typeface="Calibri"/>
            </a:endParaRPr>
          </a:p>
          <a:p>
            <a:pPr marL="0" marR="0" lvl="0" indent="0" algn="just" rtl="0">
              <a:lnSpc>
                <a:spcPct val="100000"/>
              </a:lnSpc>
              <a:spcBef>
                <a:spcPts val="0"/>
              </a:spcBef>
              <a:spcAft>
                <a:spcPts val="0"/>
              </a:spcAft>
              <a:buClr>
                <a:srgbClr val="FF40FF"/>
              </a:buClr>
              <a:buSzPct val="25000"/>
              <a:buFont typeface="Arial"/>
              <a:buNone/>
            </a:pPr>
            <a:r>
              <a:rPr lang="en-US" sz="2400" b="0" i="0" u="none" strike="noStrike" cap="none" baseline="0" dirty="0" smtClean="0">
                <a:solidFill>
                  <a:schemeClr val="tx1"/>
                </a:solidFill>
                <a:latin typeface="Calibri"/>
                <a:ea typeface="Calibri"/>
                <a:cs typeface="Calibri"/>
                <a:sym typeface="Calibri"/>
              </a:rPr>
              <a:t>By </a:t>
            </a:r>
            <a:r>
              <a:rPr lang="en-US" sz="2400" b="0" i="0" u="none" strike="noStrike" cap="none" baseline="0" dirty="0">
                <a:solidFill>
                  <a:schemeClr val="tx1"/>
                </a:solidFill>
                <a:latin typeface="Calibri"/>
                <a:ea typeface="Calibri"/>
                <a:cs typeface="Calibri"/>
                <a:sym typeface="Calibri"/>
              </a:rPr>
              <a:t>spatial domain we </a:t>
            </a:r>
            <a:r>
              <a:rPr lang="en-US" sz="2400" b="0" i="0" u="none" strike="noStrike" cap="none" baseline="0" dirty="0" smtClean="0">
                <a:solidFill>
                  <a:schemeClr val="tx1"/>
                </a:solidFill>
                <a:latin typeface="Calibri"/>
                <a:ea typeface="Calibri"/>
                <a:cs typeface="Calibri"/>
                <a:sym typeface="Calibri"/>
              </a:rPr>
              <a:t>mean </a:t>
            </a:r>
            <a:r>
              <a:rPr lang="en-US" sz="2400" b="0" i="0" u="none" strike="noStrike" cap="none" baseline="0" dirty="0">
                <a:solidFill>
                  <a:schemeClr val="tx1"/>
                </a:solidFill>
                <a:latin typeface="Calibri"/>
                <a:ea typeface="Calibri"/>
                <a:cs typeface="Calibri"/>
                <a:sym typeface="Calibri"/>
              </a:rPr>
              <a:t>a (portion of) space plus a set of entities, perhaps of different ontological nature, which show some form of spatial dependency and/or interaction and can be </a:t>
            </a:r>
            <a:r>
              <a:rPr lang="en-US" sz="2400" b="0" i="0" u="none" strike="noStrike" cap="none" baseline="0" dirty="0" err="1">
                <a:solidFill>
                  <a:schemeClr val="tx1"/>
                </a:solidFill>
                <a:latin typeface="Calibri"/>
                <a:ea typeface="Calibri"/>
                <a:cs typeface="Calibri"/>
                <a:sym typeface="Calibri"/>
              </a:rPr>
              <a:t>recognised</a:t>
            </a:r>
            <a:r>
              <a:rPr lang="en-US" sz="2400" b="0" i="0" u="none" strike="noStrike" cap="none" baseline="0" dirty="0">
                <a:solidFill>
                  <a:schemeClr val="tx1"/>
                </a:solidFill>
                <a:latin typeface="Calibri"/>
                <a:ea typeface="Calibri"/>
                <a:cs typeface="Calibri"/>
                <a:sym typeface="Calibri"/>
              </a:rPr>
              <a:t> in that space for their generative and ‘transformational’ dynamics.</a:t>
            </a:r>
          </a:p>
          <a:p>
            <a:pPr marL="0" marR="0" lvl="0" indent="0" algn="l" rtl="0">
              <a:lnSpc>
                <a:spcPct val="100000"/>
              </a:lnSpc>
              <a:spcBef>
                <a:spcPts val="700"/>
              </a:spcBef>
              <a:spcAft>
                <a:spcPts val="0"/>
              </a:spcAft>
              <a:buClr>
                <a:srgbClr val="C00000"/>
              </a:buClr>
              <a:buFont typeface="Arial"/>
              <a:buNone/>
            </a:pPr>
            <a:endParaRPr sz="2400" b="0" i="0" u="none" strike="noStrike" cap="none" baseline="0">
              <a:solidFill>
                <a:srgbClr val="000000"/>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Planning</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96" name="Shape 96"/>
          <p:cNvSpPr txBox="1">
            <a:spLocks noGrp="1"/>
          </p:cNvSpPr>
          <p:nvPr>
            <p:ph type="body" idx="1"/>
          </p:nvPr>
        </p:nvSpPr>
        <p:spPr>
          <a:xfrm>
            <a:off x="428595" y="1142984"/>
            <a:ext cx="8229600" cy="4993036"/>
          </a:xfrm>
          <a:prstGeom prst="rect">
            <a:avLst/>
          </a:prstGeom>
          <a:noFill/>
          <a:ln>
            <a:noFill/>
          </a:ln>
        </p:spPr>
        <p:txBody>
          <a:bodyPr lIns="45700" tIns="45700" rIns="45700" bIns="45700" anchor="t" anchorCtr="0">
            <a:noAutofit/>
          </a:bodyPr>
          <a:lstStyle/>
          <a:p>
            <a:pPr marL="0" marR="0" lvl="0" indent="0" algn="just" rtl="0">
              <a:lnSpc>
                <a:spcPct val="100000"/>
              </a:lnSpc>
              <a:spcBef>
                <a:spcPts val="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Planning is a complex </a:t>
            </a:r>
            <a:r>
              <a:rPr lang="en-US" sz="2400" b="0" i="0" u="none" strike="noStrike" cap="none" baseline="0" dirty="0" smtClean="0">
                <a:solidFill>
                  <a:schemeClr val="tx1"/>
                </a:solidFill>
                <a:latin typeface="Calibri"/>
                <a:ea typeface="Calibri"/>
                <a:cs typeface="Calibri"/>
                <a:sym typeface="Calibri"/>
              </a:rPr>
              <a:t>path</a:t>
            </a:r>
            <a:r>
              <a:rPr lang="en-US" sz="2400" b="0" i="0" u="none" strike="noStrike" cap="none" dirty="0" smtClean="0">
                <a:solidFill>
                  <a:schemeClr val="tx1"/>
                </a:solidFill>
                <a:latin typeface="Calibri"/>
                <a:ea typeface="Calibri"/>
                <a:cs typeface="Calibri"/>
                <a:sym typeface="Calibri"/>
              </a:rPr>
              <a:t> </a:t>
            </a:r>
            <a:r>
              <a:rPr lang="en-US" sz="2400" b="0" i="0" u="none" strike="noStrike" cap="none" baseline="0" dirty="0" smtClean="0">
                <a:solidFill>
                  <a:schemeClr val="tx1"/>
                </a:solidFill>
                <a:latin typeface="Calibri"/>
                <a:ea typeface="Calibri"/>
                <a:cs typeface="Calibri"/>
                <a:sym typeface="Calibri"/>
              </a:rPr>
              <a:t>from </a:t>
            </a:r>
            <a:r>
              <a:rPr lang="en-US" sz="2400" b="0" i="0" u="none" strike="noStrike" cap="none" baseline="0" dirty="0">
                <a:solidFill>
                  <a:schemeClr val="tx1"/>
                </a:solidFill>
                <a:latin typeface="Calibri"/>
                <a:ea typeface="Calibri"/>
                <a:cs typeface="Calibri"/>
                <a:sym typeface="Calibri"/>
              </a:rPr>
              <a:t>problem setting to problem solving. </a:t>
            </a:r>
          </a:p>
          <a:p>
            <a:pPr marL="0" marR="0" lvl="0" indent="0" algn="just" rtl="0">
              <a:lnSpc>
                <a:spcPct val="100000"/>
              </a:lnSpc>
              <a:spcBef>
                <a:spcPts val="500"/>
              </a:spcBef>
              <a:spcAft>
                <a:spcPts val="0"/>
              </a:spcAft>
              <a:buClr>
                <a:srgbClr val="000000"/>
              </a:buClr>
              <a:buSzPct val="25000"/>
              <a:buFont typeface="Arial"/>
              <a:buNone/>
            </a:pPr>
            <a:endParaRPr lang="en-US" sz="2400" dirty="0">
              <a:solidFill>
                <a:schemeClr val="tx1"/>
              </a:solidFill>
            </a:endParaRPr>
          </a:p>
          <a:p>
            <a:pPr marL="0" marR="0" lvl="0" indent="0" rtl="0">
              <a:lnSpc>
                <a:spcPct val="100000"/>
              </a:lnSpc>
              <a:spcBef>
                <a:spcPts val="500"/>
              </a:spcBef>
              <a:spcAft>
                <a:spcPts val="0"/>
              </a:spcAft>
              <a:buClr>
                <a:srgbClr val="000000"/>
              </a:buClr>
              <a:buSzPct val="25000"/>
              <a:buFont typeface="Arial"/>
              <a:buNone/>
            </a:pPr>
            <a:r>
              <a:rPr lang="en-US" sz="2400" b="0" i="0" u="none" strike="noStrike" cap="none" baseline="0" dirty="0" smtClean="0">
                <a:solidFill>
                  <a:schemeClr val="tx1"/>
                </a:solidFill>
                <a:latin typeface="Calibri"/>
                <a:ea typeface="Calibri"/>
                <a:cs typeface="Calibri"/>
                <a:sym typeface="Calibri"/>
              </a:rPr>
              <a:t>There </a:t>
            </a:r>
            <a:r>
              <a:rPr lang="en-US" sz="2400" b="0" i="0" u="none" strike="noStrike" cap="none" baseline="0" dirty="0">
                <a:solidFill>
                  <a:schemeClr val="tx1"/>
                </a:solidFill>
                <a:latin typeface="Calibri"/>
                <a:ea typeface="Calibri"/>
                <a:cs typeface="Calibri"/>
                <a:sym typeface="Calibri"/>
              </a:rPr>
              <a:t>are several crossings along this path: (</a:t>
            </a:r>
            <a:r>
              <a:rPr lang="en-US" sz="2400" b="0" i="0" u="none" strike="noStrike" cap="none" baseline="0" dirty="0" err="1">
                <a:solidFill>
                  <a:schemeClr val="tx1"/>
                </a:solidFill>
                <a:latin typeface="Calibri"/>
                <a:ea typeface="Calibri"/>
                <a:cs typeface="Calibri"/>
                <a:sym typeface="Calibri"/>
              </a:rPr>
              <a:t>i</a:t>
            </a:r>
            <a:r>
              <a:rPr lang="en-US" sz="2400" b="0" i="0" u="none" strike="noStrike" cap="none" baseline="0" dirty="0">
                <a:solidFill>
                  <a:schemeClr val="tx1"/>
                </a:solidFill>
                <a:latin typeface="Calibri"/>
                <a:ea typeface="Calibri"/>
                <a:cs typeface="Calibri"/>
                <a:sym typeface="Calibri"/>
              </a:rPr>
              <a:t>) knowledge construction; (ii) solution search and evaluation; (iii) decision making; (iv) practical application; (v) communication; (vi) argumentation; (vii) empowerment. </a:t>
            </a:r>
          </a:p>
          <a:p>
            <a:pPr marL="0" marR="0" lvl="0" indent="0" rtl="0">
              <a:lnSpc>
                <a:spcPct val="100000"/>
              </a:lnSpc>
              <a:spcBef>
                <a:spcPts val="70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In territorial organizational science and organizational studies, reflection insists on cognitive processes and dynamics  that have to deal also with </a:t>
            </a:r>
            <a:br>
              <a:rPr lang="en-US" sz="2400" b="0" i="0" u="none" strike="noStrike" cap="none" baseline="0" dirty="0">
                <a:solidFill>
                  <a:schemeClr val="tx1"/>
                </a:solidFill>
                <a:latin typeface="Calibri"/>
                <a:ea typeface="Calibri"/>
                <a:cs typeface="Calibri"/>
                <a:sym typeface="Calibri"/>
              </a:rPr>
            </a:br>
            <a:r>
              <a:rPr lang="en-US" sz="2400" b="0" i="0" u="none" strike="noStrike" cap="none" baseline="0" dirty="0">
                <a:solidFill>
                  <a:schemeClr val="tx1"/>
                </a:solidFill>
                <a:latin typeface="Calibri"/>
                <a:ea typeface="Calibri"/>
                <a:cs typeface="Calibri"/>
                <a:sym typeface="Calibri"/>
              </a:rPr>
              <a:t>(a) spaces of uncertainty and ignorance; </a:t>
            </a:r>
            <a:br>
              <a:rPr lang="en-US" sz="2400" b="0" i="0" u="none" strike="noStrike" cap="none" baseline="0" dirty="0">
                <a:solidFill>
                  <a:schemeClr val="tx1"/>
                </a:solidFill>
                <a:latin typeface="Calibri"/>
                <a:ea typeface="Calibri"/>
                <a:cs typeface="Calibri"/>
                <a:sym typeface="Calibri"/>
              </a:rPr>
            </a:br>
            <a:r>
              <a:rPr lang="en-US" sz="2400" b="0" i="0" u="none" strike="noStrike" cap="none" baseline="0" dirty="0">
                <a:solidFill>
                  <a:schemeClr val="tx1"/>
                </a:solidFill>
                <a:latin typeface="Calibri"/>
                <a:ea typeface="Calibri"/>
                <a:cs typeface="Calibri"/>
                <a:sym typeface="Calibri"/>
              </a:rPr>
              <a:t>(b) spaces of willingness and action.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1"/>
          </a:xfrm>
          <a:prstGeom prst="rect">
            <a:avLst/>
          </a:prstGeom>
          <a:noFill/>
          <a:ln>
            <a:noFill/>
          </a:ln>
        </p:spPr>
        <p:txBody>
          <a:bodyPr lIns="45700" tIns="45700" rIns="45700" bIns="45700" anchor="ctr" anchorCtr="0">
            <a:noAutofit/>
          </a:bodyPr>
          <a:lstStyle/>
          <a:p>
            <a:pPr marL="0" marR="0" lvl="0" indent="0" algn="ctr" rtl="0">
              <a:lnSpc>
                <a:spcPct val="100000"/>
              </a:lnSpc>
              <a:spcBef>
                <a:spcPts val="0"/>
              </a:spcBef>
              <a:spcAft>
                <a:spcPts val="0"/>
              </a:spcAft>
              <a:buClr>
                <a:srgbClr val="000000"/>
              </a:buClr>
              <a:buSzPct val="25000"/>
              <a:buFont typeface="Calibri"/>
              <a:buNone/>
            </a:pPr>
            <a:r>
              <a:rPr lang="en-US" sz="3564" b="0" i="0" u="none" strike="noStrike" cap="none" baseline="0">
                <a:solidFill>
                  <a:srgbClr val="000000"/>
                </a:solidFill>
                <a:latin typeface="Calibri"/>
                <a:ea typeface="Calibri"/>
                <a:cs typeface="Calibri"/>
                <a:sym typeface="Calibri"/>
              </a:rPr>
              <a:t>Planning</a:t>
            </a:r>
            <a:br>
              <a:rPr lang="en-US" sz="3564" b="0" i="0" u="none" strike="noStrike" cap="none" baseline="0">
                <a:solidFill>
                  <a:srgbClr val="000000"/>
                </a:solidFill>
                <a:latin typeface="Calibri"/>
                <a:ea typeface="Calibri"/>
                <a:cs typeface="Calibri"/>
                <a:sym typeface="Calibri"/>
              </a:rPr>
            </a:br>
            <a:endParaRPr lang="en-US" sz="3564" b="0" i="0" u="none" strike="noStrike" cap="none" baseline="0">
              <a:solidFill>
                <a:srgbClr val="000000"/>
              </a:solidFill>
              <a:latin typeface="Calibri"/>
              <a:ea typeface="Calibri"/>
              <a:cs typeface="Calibri"/>
              <a:sym typeface="Calibri"/>
            </a:endParaRPr>
          </a:p>
        </p:txBody>
      </p:sp>
      <p:sp>
        <p:nvSpPr>
          <p:cNvPr id="102" name="Shape 102"/>
          <p:cNvSpPr txBox="1">
            <a:spLocks noGrp="1"/>
          </p:cNvSpPr>
          <p:nvPr>
            <p:ph type="body" idx="1"/>
          </p:nvPr>
        </p:nvSpPr>
        <p:spPr>
          <a:xfrm>
            <a:off x="428595" y="1260491"/>
            <a:ext cx="8229600" cy="4525963"/>
          </a:xfrm>
          <a:prstGeom prst="rect">
            <a:avLst/>
          </a:prstGeom>
          <a:noFill/>
          <a:ln>
            <a:noFill/>
          </a:ln>
        </p:spPr>
        <p:txBody>
          <a:bodyPr lIns="45700" tIns="45700" rIns="45700" bIns="45700" anchor="t" anchorCtr="0">
            <a:noAutofit/>
          </a:bodyPr>
          <a:lstStyle/>
          <a:p>
            <a:pPr marL="342900" marR="0" lvl="0" indent="-342900" algn="l" rtl="0">
              <a:lnSpc>
                <a:spcPct val="100000"/>
              </a:lnSpc>
              <a:spcBef>
                <a:spcPts val="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000000"/>
              </a:buClr>
              <a:buSzPct val="25000"/>
              <a:buFont typeface="Arial"/>
              <a:buNone/>
            </a:pPr>
            <a:r>
              <a:rPr lang="en-US" sz="2400" b="0" i="0" u="none" strike="noStrike" cap="none" baseline="0" dirty="0">
                <a:solidFill>
                  <a:schemeClr val="tx1"/>
                </a:solidFill>
                <a:latin typeface="Calibri"/>
                <a:ea typeface="Calibri"/>
                <a:cs typeface="Calibri"/>
                <a:sym typeface="Calibri"/>
              </a:rPr>
              <a:t>Many authors (e.g., De </a:t>
            </a:r>
            <a:r>
              <a:rPr lang="en-US" sz="2400" b="0" i="0" u="none" strike="noStrike" cap="none" baseline="0" dirty="0" err="1">
                <a:solidFill>
                  <a:schemeClr val="tx1"/>
                </a:solidFill>
                <a:latin typeface="Calibri"/>
                <a:ea typeface="Calibri"/>
                <a:cs typeface="Calibri"/>
                <a:sym typeface="Calibri"/>
              </a:rPr>
              <a:t>Roo</a:t>
            </a:r>
            <a:r>
              <a:rPr lang="en-US" sz="2400" b="0" i="0" u="none" strike="noStrike" cap="none" baseline="0" dirty="0">
                <a:solidFill>
                  <a:schemeClr val="tx1"/>
                </a:solidFill>
                <a:latin typeface="Calibri"/>
                <a:ea typeface="Calibri"/>
                <a:cs typeface="Calibri"/>
                <a:sym typeface="Calibri"/>
              </a:rPr>
              <a:t> 2012, </a:t>
            </a:r>
            <a:r>
              <a:rPr lang="en-US" sz="2400" b="0" i="0" u="none" strike="noStrike" cap="none" baseline="0" dirty="0" err="1">
                <a:solidFill>
                  <a:schemeClr val="tx1"/>
                </a:solidFill>
                <a:latin typeface="Calibri"/>
                <a:ea typeface="Calibri"/>
                <a:cs typeface="Calibri"/>
                <a:sym typeface="Calibri"/>
              </a:rPr>
              <a:t>Secchi</a:t>
            </a:r>
            <a:r>
              <a:rPr lang="en-US" sz="2400" b="0" i="0" u="none" strike="noStrike" cap="none" baseline="0" dirty="0">
                <a:solidFill>
                  <a:schemeClr val="tx1"/>
                </a:solidFill>
                <a:latin typeface="Calibri"/>
                <a:ea typeface="Calibri"/>
                <a:cs typeface="Calibri"/>
                <a:sym typeface="Calibri"/>
              </a:rPr>
              <a:t> 2009) have highlighted the complexity of society </a:t>
            </a:r>
            <a:r>
              <a:rPr lang="en-US" sz="2400" b="0" i="0" u="none" strike="noStrike" cap="none" baseline="0" dirty="0" smtClean="0">
                <a:solidFill>
                  <a:schemeClr val="tx1"/>
                </a:solidFill>
                <a:latin typeface="Calibri"/>
                <a:ea typeface="Calibri"/>
                <a:cs typeface="Calibri"/>
                <a:sym typeface="Calibri"/>
              </a:rPr>
              <a:t>and</a:t>
            </a:r>
            <a:r>
              <a:rPr lang="en-US" sz="2400" b="0" i="0" u="none" strike="noStrike" cap="none" dirty="0" smtClean="0">
                <a:solidFill>
                  <a:schemeClr val="tx1"/>
                </a:solidFill>
                <a:latin typeface="Calibri"/>
                <a:ea typeface="Calibri"/>
                <a:cs typeface="Calibri"/>
                <a:sym typeface="Calibri"/>
              </a:rPr>
              <a:t> territory</a:t>
            </a:r>
            <a:r>
              <a:rPr lang="en-US" sz="2400" b="0" i="0" u="none" strike="noStrike" cap="none" baseline="0" dirty="0" smtClean="0">
                <a:solidFill>
                  <a:schemeClr val="tx1"/>
                </a:solidFill>
                <a:latin typeface="Calibri"/>
                <a:ea typeface="Calibri"/>
                <a:cs typeface="Calibri"/>
                <a:sym typeface="Calibri"/>
              </a:rPr>
              <a:t>, </a:t>
            </a:r>
            <a:r>
              <a:rPr lang="en-US" sz="2400" b="0" i="0" u="none" strike="noStrike" cap="none" baseline="0" dirty="0">
                <a:solidFill>
                  <a:schemeClr val="tx1"/>
                </a:solidFill>
                <a:latin typeface="Calibri"/>
                <a:ea typeface="Calibri"/>
                <a:cs typeface="Calibri"/>
                <a:sym typeface="Calibri"/>
              </a:rPr>
              <a:t>the difficulty in connecting the different elements to each other, as well as the ethical instinct </a:t>
            </a:r>
            <a:r>
              <a:rPr lang="en-US" sz="2400" b="0" i="0" u="none" strike="noStrike" cap="none" baseline="0" dirty="0" smtClean="0">
                <a:solidFill>
                  <a:schemeClr val="tx1"/>
                </a:solidFill>
                <a:latin typeface="Calibri"/>
                <a:ea typeface="Calibri"/>
                <a:cs typeface="Calibri"/>
                <a:sym typeface="Calibri"/>
              </a:rPr>
              <a:t>to </a:t>
            </a:r>
            <a:r>
              <a:rPr lang="en-US" sz="2400" b="0" i="0" u="none" strike="noStrike" cap="none" baseline="0" dirty="0">
                <a:solidFill>
                  <a:schemeClr val="tx1"/>
                </a:solidFill>
                <a:latin typeface="Calibri"/>
                <a:ea typeface="Calibri"/>
                <a:cs typeface="Calibri"/>
                <a:sym typeface="Calibri"/>
              </a:rPr>
              <a:t>“select” relations. </a:t>
            </a:r>
          </a:p>
          <a:p>
            <a:pPr marL="0" marR="0" lvl="0" indent="0" algn="just" rtl="0">
              <a:lnSpc>
                <a:spcPct val="100000"/>
              </a:lnSpc>
              <a:spcBef>
                <a:spcPts val="700"/>
              </a:spcBef>
              <a:spcAft>
                <a:spcPts val="0"/>
              </a:spcAft>
              <a:buClr>
                <a:srgbClr val="000000"/>
              </a:buClr>
              <a:buFont typeface="Arial"/>
              <a:buNone/>
            </a:pPr>
            <a:endParaRPr sz="2400" b="0" i="0" u="none" strike="noStrike" cap="none" baseline="0">
              <a:solidFill>
                <a:schemeClr val="tx1"/>
              </a:solidFill>
              <a:latin typeface="Calibri"/>
              <a:ea typeface="Calibri"/>
              <a:cs typeface="Calibri"/>
              <a:sym typeface="Calibri"/>
            </a:endParaRPr>
          </a:p>
          <a:p>
            <a:pPr marL="0" marR="0" lvl="0" indent="0" algn="just" rtl="0">
              <a:lnSpc>
                <a:spcPct val="100000"/>
              </a:lnSpc>
              <a:spcBef>
                <a:spcPts val="500"/>
              </a:spcBef>
              <a:spcAft>
                <a:spcPts val="0"/>
              </a:spcAft>
              <a:buClr>
                <a:srgbClr val="FF40FF"/>
              </a:buClr>
              <a:buSzPct val="25000"/>
              <a:buFont typeface="Arial"/>
              <a:buNone/>
            </a:pPr>
            <a:r>
              <a:rPr lang="en-US" sz="2400" b="0" i="0" u="none" strike="noStrike" cap="none" baseline="0" dirty="0">
                <a:solidFill>
                  <a:schemeClr val="tx1"/>
                </a:solidFill>
                <a:latin typeface="Calibri"/>
                <a:ea typeface="Calibri"/>
                <a:cs typeface="Calibri"/>
                <a:sym typeface="Calibri"/>
              </a:rPr>
              <a:t>These criticisms and their interpretations have pushed urban designers to rethink </a:t>
            </a:r>
            <a:r>
              <a:rPr lang="en-US" sz="2400" b="0" i="0" u="sng" strike="noStrike" cap="none" baseline="0" dirty="0">
                <a:solidFill>
                  <a:schemeClr val="tx1"/>
                </a:solidFill>
                <a:latin typeface="Calibri"/>
                <a:ea typeface="Calibri"/>
                <a:cs typeface="Calibri"/>
                <a:sym typeface="Calibri"/>
              </a:rPr>
              <a:t>urban planning as an act of collective intentionality</a:t>
            </a:r>
            <a:r>
              <a:rPr lang="en-US" sz="2400" b="0" i="0" u="none" strike="noStrike" cap="none" baseline="0" dirty="0">
                <a:solidFill>
                  <a:schemeClr val="tx1"/>
                </a:solidFill>
                <a:latin typeface="Calibri"/>
                <a:ea typeface="Calibri"/>
                <a:cs typeface="Calibri"/>
                <a:sym typeface="Calibri"/>
              </a:rPr>
              <a:t>, rather than as bureaucratic practices and conventions. </a:t>
            </a:r>
          </a:p>
        </p:txBody>
      </p:sp>
    </p:spTree>
  </p:cSld>
  <p:clrMapOvr>
    <a:masterClrMapping/>
  </p:clrMapOvr>
  <p:transition spd="slow">
    <p:cut/>
  </p:transition>
</p:sld>
</file>

<file path=ppt/theme/theme1.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2433</Words>
  <PresentationFormat>Presentazione su schermo (4:3)</PresentationFormat>
  <Paragraphs>261</Paragraphs>
  <Slides>38</Slides>
  <Notes>35</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Spatial design for risk-averse  urban scenarios.  A conceptual approach</vt:lpstr>
      <vt:lpstr>Summary </vt:lpstr>
      <vt:lpstr>Introduction </vt:lpstr>
      <vt:lpstr>Introduction </vt:lpstr>
      <vt:lpstr>Introduction</vt:lpstr>
      <vt:lpstr>Introduction </vt:lpstr>
      <vt:lpstr>Spatial Domain Definition </vt:lpstr>
      <vt:lpstr>Planning </vt:lpstr>
      <vt:lpstr>Planning </vt:lpstr>
      <vt:lpstr>Planning </vt:lpstr>
      <vt:lpstr>Strategic Plan </vt:lpstr>
      <vt:lpstr>Strategic Plan </vt:lpstr>
      <vt:lpstr>Concept of risk </vt:lpstr>
      <vt:lpstr>Concept of risk </vt:lpstr>
      <vt:lpstr>Concept of risk </vt:lpstr>
      <vt:lpstr>Concept of risk </vt:lpstr>
      <vt:lpstr>Knowledge  Representation </vt:lpstr>
      <vt:lpstr>Knowledge in planning </vt:lpstr>
      <vt:lpstr>Scenario building in Taranto </vt:lpstr>
      <vt:lpstr>Diapositiva 20</vt:lpstr>
      <vt:lpstr>Scenario building</vt:lpstr>
      <vt:lpstr> Toward an ontological analysis of places </vt:lpstr>
      <vt:lpstr>Carving up geographical places</vt:lpstr>
      <vt:lpstr>Ontological levels</vt:lpstr>
      <vt:lpstr>Ontological level</vt:lpstr>
      <vt:lpstr>Ontological Level</vt:lpstr>
      <vt:lpstr>Geographic subject: What must be there?</vt:lpstr>
      <vt:lpstr>Steps</vt:lpstr>
      <vt:lpstr>Scenario building using the  ontological analysis of places </vt:lpstr>
      <vt:lpstr>Classification of (Extreme) Events  </vt:lpstr>
      <vt:lpstr>Towards an Ontological Analysis  of Extreme Events</vt:lpstr>
      <vt:lpstr>Towards an Ontological Analysis  of Extreme Events</vt:lpstr>
      <vt:lpstr>Towards an Ontological Analysis  of Extreme Events</vt:lpstr>
      <vt:lpstr>Towards an Ontological Analysis  of Extreme Events</vt:lpstr>
      <vt:lpstr>Towards an Ontological Analysis  of Extreme Events</vt:lpstr>
      <vt:lpstr>Conclusions </vt:lpstr>
      <vt:lpstr>Conclusions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Spatial design for risk-averse urban scenarios.  A conceptual approach</dc:title>
  <dc:creator>ROSS</dc:creator>
  <cp:lastModifiedBy>ROSS</cp:lastModifiedBy>
  <cp:revision>35</cp:revision>
  <dcterms:modified xsi:type="dcterms:W3CDTF">2015-11-10T09:29:36Z</dcterms:modified>
</cp:coreProperties>
</file>